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7"/>
  </p:notesMasterIdLst>
  <p:handoutMasterIdLst>
    <p:handoutMasterId r:id="rId68"/>
  </p:handoutMasterIdLst>
  <p:sldIdLst>
    <p:sldId id="299" r:id="rId2"/>
    <p:sldId id="300" r:id="rId3"/>
    <p:sldId id="301"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66" r:id="rId49"/>
    <p:sldId id="367" r:id="rId50"/>
    <p:sldId id="368" r:id="rId51"/>
    <p:sldId id="351" r:id="rId52"/>
    <p:sldId id="352" r:id="rId53"/>
    <p:sldId id="353" r:id="rId54"/>
    <p:sldId id="354" r:id="rId55"/>
    <p:sldId id="364" r:id="rId56"/>
    <p:sldId id="355" r:id="rId57"/>
    <p:sldId id="356" r:id="rId58"/>
    <p:sldId id="357" r:id="rId59"/>
    <p:sldId id="358" r:id="rId60"/>
    <p:sldId id="359" r:id="rId61"/>
    <p:sldId id="305" r:id="rId62"/>
    <p:sldId id="304" r:id="rId63"/>
    <p:sldId id="302" r:id="rId64"/>
    <p:sldId id="303" r:id="rId65"/>
    <p:sldId id="295" r:id="rId66"/>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528" userDrawn="1">
          <p15:clr>
            <a:srgbClr val="A4A3A4"/>
          </p15:clr>
        </p15:guide>
        <p15:guide id="3" pos="7152" userDrawn="1">
          <p15:clr>
            <a:srgbClr val="A4A3A4"/>
          </p15:clr>
        </p15:guide>
        <p15:guide id="4" orient="horz"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DB8"/>
    <a:srgbClr val="02A9F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F9D6F-47EE-4C87-A03C-59F594D3A458}" v="472" dt="2018-10-10T09:36:41.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2" autoAdjust="0"/>
    <p:restoredTop sz="67483" autoAdjust="0"/>
  </p:normalViewPr>
  <p:slideViewPr>
    <p:cSldViewPr>
      <p:cViewPr varScale="1">
        <p:scale>
          <a:sx n="69" d="100"/>
          <a:sy n="69" d="100"/>
        </p:scale>
        <p:origin x="1732" y="60"/>
      </p:cViewPr>
      <p:guideLst>
        <p:guide orient="horz" pos="432"/>
        <p:guide pos="528"/>
        <p:guide pos="7152"/>
        <p:guide orient="horz" pos="3888"/>
      </p:guideLst>
    </p:cSldViewPr>
  </p:slideViewPr>
  <p:notesTextViewPr>
    <p:cViewPr>
      <p:scale>
        <a:sx n="3" d="2"/>
        <a:sy n="3" d="2"/>
      </p:scale>
      <p:origin x="0" y="0"/>
    </p:cViewPr>
  </p:notesTextViewPr>
  <p:notesViewPr>
    <p:cSldViewPr showGuides="1">
      <p:cViewPr varScale="1">
        <p:scale>
          <a:sx n="121" d="100"/>
          <a:sy n="121" d="100"/>
        </p:scale>
        <p:origin x="4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308970-846F-4784-9EEF-B73053E1BCC3}"/>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EFA1F4D-9D1C-4A10-A380-B189A257C9EE}"/>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426F103-508E-467C-AF53-B35FDC2F36C0}" type="datetimeFigureOut">
              <a:rPr lang="en-US" smtClean="0"/>
              <a:t>19-Nov-2019</a:t>
            </a:fld>
            <a:endParaRPr lang="en-US"/>
          </a:p>
        </p:txBody>
      </p:sp>
      <p:sp>
        <p:nvSpPr>
          <p:cNvPr id="4" name="Footer Placeholder 3">
            <a:extLst>
              <a:ext uri="{FF2B5EF4-FFF2-40B4-BE49-F238E27FC236}">
                <a16:creationId xmlns:a16="http://schemas.microsoft.com/office/drawing/2014/main" id="{159300ED-F01C-48C4-A4BA-0D5AA4DDDEBC}"/>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4A373A-B4B2-4E7F-9FF0-5C9E079B3262}"/>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4C600A97-EEC9-4A42-B3B4-F5007EC270F7}" type="slidenum">
              <a:rPr lang="en-US" smtClean="0"/>
              <a:t>‹#›</a:t>
            </a:fld>
            <a:endParaRPr lang="en-US"/>
          </a:p>
        </p:txBody>
      </p:sp>
    </p:spTree>
    <p:extLst>
      <p:ext uri="{BB962C8B-B14F-4D97-AF65-F5344CB8AC3E}">
        <p14:creationId xmlns:p14="http://schemas.microsoft.com/office/powerpoint/2010/main" val="1508782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A90D6CB4-478E-4505-A839-A5849C2F988C}" type="datetimeFigureOut">
              <a:rPr lang="en-US" smtClean="0"/>
              <a:t>19-Nov-2019</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EC4ED2C-DC4C-4AFD-8B22-623D9727471E}" type="slidenum">
              <a:rPr lang="en-US" smtClean="0"/>
              <a:t>‹#›</a:t>
            </a:fld>
            <a:endParaRPr lang="en-US"/>
          </a:p>
        </p:txBody>
      </p:sp>
    </p:spTree>
    <p:extLst>
      <p:ext uri="{BB962C8B-B14F-4D97-AF65-F5344CB8AC3E}">
        <p14:creationId xmlns:p14="http://schemas.microsoft.com/office/powerpoint/2010/main" val="3799598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www.graphql-java.com/tutorials/getting-started-with-spring-boot/" TargetMode="External"/><Relationship Id="rId4" Type="http://schemas.openxmlformats.org/officeDocument/2006/relationships/hyperlink" Target="https://topdev.vn/blog/graphq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2</a:t>
            </a:fld>
            <a:endParaRPr lang="en-US"/>
          </a:p>
        </p:txBody>
      </p:sp>
    </p:spTree>
    <p:extLst>
      <p:ext uri="{BB962C8B-B14F-4D97-AF65-F5344CB8AC3E}">
        <p14:creationId xmlns:p14="http://schemas.microsoft.com/office/powerpoint/2010/main" val="230070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Advantage;</a:t>
            </a:r>
          </a:p>
          <a:p>
            <a:r>
              <a:rPr lang="en-US" sz="1200" b="1" i="0" kern="1200" dirty="0" smtClean="0">
                <a:solidFill>
                  <a:schemeClr val="tx1"/>
                </a:solidFill>
                <a:effectLst/>
                <a:latin typeface="+mn-lt"/>
                <a:ea typeface="+mn-ea"/>
                <a:cs typeface="+mn-cs"/>
              </a:rPr>
              <a:t>Thread Creation, Thread Management, Task submission and execution</a:t>
            </a:r>
            <a:endParaRPr lang="en-US" sz="1000" b="0"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shutdown() </a:t>
            </a:r>
          </a:p>
          <a:p>
            <a:r>
              <a:rPr lang="en-US" sz="1000" b="0" i="0" kern="1200" dirty="0" err="1" smtClean="0">
                <a:solidFill>
                  <a:schemeClr val="tx1"/>
                </a:solidFill>
                <a:effectLst/>
                <a:latin typeface="+mn-lt"/>
                <a:ea typeface="+mn-ea"/>
                <a:cs typeface="+mn-cs"/>
              </a:rPr>
              <a:t>shutdownNow</a:t>
            </a:r>
            <a:r>
              <a:rPr lang="en-US" sz="1000" b="0" i="0" kern="1200" dirty="0" smtClean="0">
                <a:solidFill>
                  <a:schemeClr val="tx1"/>
                </a:solidFill>
                <a:effectLst/>
                <a:latin typeface="+mn-lt"/>
                <a:ea typeface="+mn-ea"/>
                <a:cs typeface="+mn-cs"/>
              </a:rPr>
              <a:t>() </a:t>
            </a:r>
          </a:p>
          <a:p>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C4ED2C-DC4C-4AFD-8B22-623D9727471E}" type="slidenum">
              <a:rPr lang="en-US" smtClean="0"/>
              <a:t>19</a:t>
            </a:fld>
            <a:endParaRPr lang="en-US"/>
          </a:p>
        </p:txBody>
      </p:sp>
    </p:spTree>
    <p:extLst>
      <p:ext uri="{BB962C8B-B14F-4D97-AF65-F5344CB8AC3E}">
        <p14:creationId xmlns:p14="http://schemas.microsoft.com/office/powerpoint/2010/main" val="126225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29</a:t>
            </a:fld>
            <a:endParaRPr lang="en-US"/>
          </a:p>
        </p:txBody>
      </p:sp>
    </p:spTree>
    <p:extLst>
      <p:ext uri="{BB962C8B-B14F-4D97-AF65-F5344CB8AC3E}">
        <p14:creationId xmlns:p14="http://schemas.microsoft.com/office/powerpoint/2010/main" val="246295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-Have you ever been tired of:</a:t>
            </a:r>
          </a:p>
          <a:p>
            <a:r>
              <a:rPr lang="en-US"/>
              <a:t>doing a lot of steps to read logs?</a:t>
            </a:r>
          </a:p>
          <a:p>
            <a:r>
              <a:rPr lang="en-US"/>
              <a:t>open lots of log files and sometimes you cannot remember where are they?</a:t>
            </a:r>
          </a:p>
          <a:p>
            <a:r>
              <a:rPr lang="en-US"/>
              <a:t>-You are not developer and found the logs are hard to understand?</a:t>
            </a:r>
          </a:p>
          <a:p>
            <a:r>
              <a:rPr lang="en-US"/>
              <a:t>-You want to make a big change in your company system and your boss need to know the current situation of system. They are in system logs but how to present it in a straightforward and more impressive way to you boss?</a:t>
            </a:r>
          </a:p>
          <a:p>
            <a:r>
              <a:rPr lang="en-US"/>
              <a:t>-All of them will be resolve with our topic today.. How about if we have one place to read all of your logs and moreover, you can find an event in your all logs in nearly a seconds?</a:t>
            </a:r>
          </a:p>
          <a:p>
            <a:r>
              <a:rPr lang="en-US"/>
              <a:t>-Let come to ELK stack, one solution can resolve all of your log problem</a:t>
            </a:r>
          </a:p>
          <a:p>
            <a:r>
              <a:rPr lang="en-US"/>
              <a:t>-What ELK stack could bring to us?</a:t>
            </a:r>
          </a:p>
          <a:p>
            <a:r>
              <a:rPr lang="en-US"/>
              <a:t>We can monitor production, resource usage</a:t>
            </a:r>
          </a:p>
          <a:p>
            <a:r>
              <a:rPr lang="en-US"/>
              <a:t>Performance analyze</a:t>
            </a:r>
          </a:p>
          <a:p>
            <a:r>
              <a:rPr lang="en-US"/>
              <a:t>Tracking client request, keytrend</a:t>
            </a:r>
          </a:p>
          <a:p>
            <a:r>
              <a:rPr lang="en-US"/>
              <a:t>We can see log immediately, reduce the risk of lost log files</a:t>
            </a:r>
          </a:p>
          <a:p>
            <a:r>
              <a:rPr lang="en-US"/>
              <a:t>Non-developer could understand situation of sytem</a:t>
            </a:r>
          </a:p>
          <a:p>
            <a:r>
              <a:rPr lang="en-US"/>
              <a:t>Find event faster, easier.</a:t>
            </a:r>
          </a:p>
          <a:p>
            <a:r>
              <a:rPr lang="en-US"/>
              <a:t>-So, what is ELK, how to make it work?</a:t>
            </a:r>
          </a:p>
          <a:p>
            <a:r>
              <a:rPr lang="en-US"/>
              <a:t>ELK is short of Elasticsearch - logstash - kibana.</a:t>
            </a:r>
          </a:p>
          <a:p>
            <a:r>
              <a:rPr lang="en-US"/>
              <a:t>Logstash..</a:t>
            </a:r>
          </a:p>
          <a:p>
            <a:r>
              <a:rPr lang="en-US"/>
              <a:t>Elasticsearch..</a:t>
            </a:r>
          </a:p>
          <a:p>
            <a:r>
              <a:rPr lang="en-US"/>
              <a:t>Kibana…</a:t>
            </a:r>
          </a:p>
          <a:p>
            <a:r>
              <a:rPr lang="en-US"/>
              <a:t>And last but not least, how to apply for it?</a:t>
            </a:r>
          </a:p>
          <a:p>
            <a:r>
              <a:rPr lang="en-US"/>
              <a:t>	- Know your log structure</a:t>
            </a:r>
          </a:p>
          <a:p>
            <a:r>
              <a:rPr lang="en-US"/>
              <a:t>	- Parse log</a:t>
            </a:r>
          </a:p>
          <a:p>
            <a:r>
              <a:rPr lang="en-US"/>
              <a:t>	- Visualize</a:t>
            </a:r>
          </a:p>
        </p:txBody>
      </p:sp>
    </p:spTree>
    <p:extLst>
      <p:ext uri="{BB962C8B-B14F-4D97-AF65-F5344CB8AC3E}">
        <p14:creationId xmlns:p14="http://schemas.microsoft.com/office/powerpoint/2010/main" val="380075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65993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computer programming, </a:t>
            </a:r>
            <a:r>
              <a:rPr lang="en-US" sz="1200" b="1" i="0" kern="1200" dirty="0" smtClean="0">
                <a:solidFill>
                  <a:schemeClr val="tx1"/>
                </a:solidFill>
                <a:effectLst/>
                <a:latin typeface="+mn-lt"/>
                <a:ea typeface="+mn-ea"/>
                <a:cs typeface="+mn-cs"/>
              </a:rPr>
              <a:t>boilerplate code</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boilerplate</a:t>
            </a:r>
            <a:r>
              <a:rPr lang="en-US" sz="1200" b="0" i="0" kern="1200" dirty="0" smtClean="0">
                <a:solidFill>
                  <a:schemeClr val="tx1"/>
                </a:solidFill>
                <a:effectLst/>
                <a:latin typeface="+mn-lt"/>
                <a:ea typeface="+mn-ea"/>
                <a:cs typeface="+mn-cs"/>
              </a:rPr>
              <a:t> refers to sections of code that have to be included in many places with little or no alteration. It is often used when referring to languages that are considered </a:t>
            </a:r>
            <a:r>
              <a:rPr lang="en-US" sz="1200" b="0" i="1" kern="1200" dirty="0" smtClean="0">
                <a:solidFill>
                  <a:schemeClr val="tx1"/>
                </a:solidFill>
                <a:effectLst/>
                <a:latin typeface="+mn-lt"/>
                <a:ea typeface="+mn-ea"/>
                <a:cs typeface="+mn-cs"/>
              </a:rPr>
              <a:t>verbose</a:t>
            </a:r>
            <a:r>
              <a:rPr lang="en-US" sz="1200" b="0" i="0" kern="1200" dirty="0" smtClean="0">
                <a:solidFill>
                  <a:schemeClr val="tx1"/>
                </a:solidFill>
                <a:effectLst/>
                <a:latin typeface="+mn-lt"/>
                <a:ea typeface="+mn-ea"/>
                <a:cs typeface="+mn-cs"/>
              </a:rPr>
              <a:t>, i.e. the programmer must write a lot of code to do minimal jobs.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47</a:t>
            </a:fld>
            <a:endParaRPr lang="en-US"/>
          </a:p>
        </p:txBody>
      </p:sp>
    </p:spTree>
    <p:extLst>
      <p:ext uri="{BB962C8B-B14F-4D97-AF65-F5344CB8AC3E}">
        <p14:creationId xmlns:p14="http://schemas.microsoft.com/office/powerpoint/2010/main" val="267818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49</a:t>
            </a:fld>
            <a:endParaRPr lang="en-US"/>
          </a:p>
        </p:txBody>
      </p:sp>
    </p:spTree>
    <p:extLst>
      <p:ext uri="{BB962C8B-B14F-4D97-AF65-F5344CB8AC3E}">
        <p14:creationId xmlns:p14="http://schemas.microsoft.com/office/powerpoint/2010/main" val="61599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GraphQL</a:t>
            </a:r>
            <a:r>
              <a:rPr lang="en-US" sz="1200" b="0" i="0" kern="1200" dirty="0" smtClean="0">
                <a:solidFill>
                  <a:schemeClr val="tx1"/>
                </a:solidFill>
                <a:effectLst/>
                <a:latin typeface="+mn-lt"/>
                <a:ea typeface="+mn-ea"/>
                <a:cs typeface="+mn-cs"/>
              </a:rPr>
              <a:t> is a very exciting new technology that can potentially revolutionize the way that Web APIs are developed.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 Describe what’s possible with a type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2. Ask for what you need, get exactly that (REST</a:t>
            </a:r>
            <a:r>
              <a:rPr lang="en-US" sz="1200" b="0" i="0" kern="1200" baseline="0" dirty="0" smtClean="0">
                <a:solidFill>
                  <a:schemeClr val="tx1"/>
                </a:solidFill>
                <a:effectLst/>
                <a:latin typeface="+mn-lt"/>
                <a:ea typeface="+mn-ea"/>
                <a:cs typeface="+mn-cs"/>
              </a:rPr>
              <a:t> API can’t not)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3. Get many resources in a single request - 5. Bring your own data and code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4. Evolve your API without versions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hlinkClick r:id="rId3"/>
              </a:rPr>
              <a:t>https://graphql.org/</a:t>
            </a:r>
            <a:endParaRPr lang="en-US" sz="1200" b="0" i="0" kern="1200" dirty="0" smtClean="0">
              <a:solidFill>
                <a:schemeClr val="tx1"/>
              </a:solidFill>
              <a:effectLst/>
              <a:latin typeface="+mn-lt"/>
              <a:ea typeface="+mn-ea"/>
              <a:cs typeface="+mn-cs"/>
            </a:endParaRPr>
          </a:p>
          <a:p>
            <a:r>
              <a:rPr lang="en-US" dirty="0" smtClean="0">
                <a:hlinkClick r:id="rId4"/>
              </a:rPr>
              <a:t>https://topdev.vn/blog/graphql/</a:t>
            </a:r>
            <a:endParaRPr lang="en-US" dirty="0" smtClean="0"/>
          </a:p>
          <a:p>
            <a:r>
              <a:rPr lang="en-US" dirty="0" smtClean="0">
                <a:hlinkClick r:id="rId5"/>
              </a:rPr>
              <a:t>https://www.graphql-java.com/tutorials/getting-started-with-spring-boot/</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51</a:t>
            </a:fld>
            <a:endParaRPr lang="en-US"/>
          </a:p>
        </p:txBody>
      </p:sp>
    </p:spTree>
    <p:extLst>
      <p:ext uri="{BB962C8B-B14F-4D97-AF65-F5344CB8AC3E}">
        <p14:creationId xmlns:p14="http://schemas.microsoft.com/office/powerpoint/2010/main" val="321556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queries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resolvers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describes what queries are possible and what fields you can get back.</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Resolver</a:t>
            </a:r>
            <a:r>
              <a:rPr lang="vi-VN" sz="1200" b="0" i="0" kern="1200" dirty="0" smtClean="0">
                <a:solidFill>
                  <a:schemeClr val="tx1"/>
                </a:solidFill>
                <a:effectLst/>
                <a:latin typeface="+mn-lt"/>
                <a:ea typeface="+mn-ea"/>
                <a:cs typeface="+mn-cs"/>
              </a:rPr>
              <a:t> nói cho GraphQL biết nơi và cách thức để lấy data cần thiết cho field của query mà bạn yêu cầu</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52</a:t>
            </a:fld>
            <a:endParaRPr lang="en-US"/>
          </a:p>
        </p:txBody>
      </p:sp>
    </p:spTree>
    <p:extLst>
      <p:ext uri="{BB962C8B-B14F-4D97-AF65-F5344CB8AC3E}">
        <p14:creationId xmlns:p14="http://schemas.microsoft.com/office/powerpoint/2010/main" val="20465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54</a:t>
            </a:fld>
            <a:endParaRPr lang="en-US"/>
          </a:p>
        </p:txBody>
      </p:sp>
    </p:spTree>
    <p:extLst>
      <p:ext uri="{BB962C8B-B14F-4D97-AF65-F5344CB8AC3E}">
        <p14:creationId xmlns:p14="http://schemas.microsoft.com/office/powerpoint/2010/main" val="379922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correct handling of API versioning has been one of the most difficult issues faced by developers of distributed systems. Various schemes have been proposed, ranging from the laissez faire approach taken by CORBA (Common Object Request Broker Architecture) to the stricter schemes used in DCOM (Distributed Component Object Model). With the advent of Web services, there are some new features that you can take advantage of that can help alleviate the problem, but the brutal fact of the matter is that versioning has not been built into the Web services architecture.”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56</a:t>
            </a:fld>
            <a:endParaRPr lang="en-US"/>
          </a:p>
        </p:txBody>
      </p:sp>
    </p:spTree>
    <p:extLst>
      <p:ext uri="{BB962C8B-B14F-4D97-AF65-F5344CB8AC3E}">
        <p14:creationId xmlns:p14="http://schemas.microsoft.com/office/powerpoint/2010/main" val="213196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Future vs </a:t>
            </a:r>
            <a:r>
              <a:rPr lang="en-US" sz="1200" b="1" i="0" kern="1200" dirty="0" err="1" smtClean="0">
                <a:solidFill>
                  <a:schemeClr val="tx1"/>
                </a:solidFill>
                <a:effectLst/>
                <a:latin typeface="+mn-lt"/>
                <a:ea typeface="+mn-ea"/>
                <a:cs typeface="+mn-cs"/>
              </a:rPr>
              <a:t>CompletableFuture</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Assynchronous</a:t>
            </a:r>
            <a:r>
              <a:rPr lang="en-US" sz="1200" b="1"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progrogrammin</a:t>
            </a:r>
            <a:r>
              <a:rPr lang="en-US" sz="1200" b="0" i="0" kern="1200" baseline="0" dirty="0" err="1" smtClean="0">
                <a:solidFill>
                  <a:schemeClr val="tx1"/>
                </a:solidFill>
                <a:effectLst/>
                <a:latin typeface="+mn-lt"/>
                <a:ea typeface="+mn-ea"/>
                <a:cs typeface="+mn-cs"/>
              </a:rPr>
              <a:t>g</a:t>
            </a:r>
            <a:r>
              <a:rPr lang="en-US" sz="1200" b="0" i="0" kern="1200" baseline="0" dirty="0" smtClean="0">
                <a:solidFill>
                  <a:schemeClr val="tx1"/>
                </a:solidFill>
                <a:effectLst/>
                <a:latin typeface="+mn-lt"/>
                <a:ea typeface="+mn-ea"/>
                <a:cs typeface="+mn-cs"/>
              </a:rPr>
              <a:t> as a way to practice the reactive manifesto</a:t>
            </a: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3</a:t>
            </a:fld>
            <a:endParaRPr lang="en-US"/>
          </a:p>
        </p:txBody>
      </p:sp>
    </p:spTree>
    <p:extLst>
      <p:ext uri="{BB962C8B-B14F-4D97-AF65-F5344CB8AC3E}">
        <p14:creationId xmlns:p14="http://schemas.microsoft.com/office/powerpoint/2010/main" val="339105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approach:</a:t>
            </a:r>
            <a:r>
              <a:rPr lang="en-US" baseline="0" dirty="0" smtClean="0"/>
              <a:t> Twitter</a:t>
            </a:r>
          </a:p>
          <a:p>
            <a:endParaRPr lang="en-US" baseline="0" dirty="0" smtClean="0"/>
          </a:p>
          <a:p>
            <a:r>
              <a:rPr lang="en-US" baseline="0" dirty="0" smtClean="0"/>
              <a:t>Trace off: </a:t>
            </a:r>
          </a:p>
          <a:p>
            <a:pPr marL="171450" indent="-171450">
              <a:buFontTx/>
              <a:buChar char="-"/>
            </a:pPr>
            <a:r>
              <a:rPr lang="en-US" baseline="0" dirty="0" smtClean="0"/>
              <a:t>need strong </a:t>
            </a:r>
            <a:r>
              <a:rPr lang="en-US" baseline="0" dirty="0" err="1" smtClean="0"/>
              <a:t>devops</a:t>
            </a:r>
            <a:endParaRPr lang="en-US" baseline="0" dirty="0" smtClean="0"/>
          </a:p>
          <a:p>
            <a:pPr marL="171450" indent="-171450">
              <a:buFontTx/>
              <a:buChar char="-"/>
            </a:pPr>
            <a:r>
              <a:rPr lang="en-US" baseline="0" dirty="0" smtClean="0"/>
              <a:t>Leave big footprint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57</a:t>
            </a:fld>
            <a:endParaRPr lang="en-US"/>
          </a:p>
        </p:txBody>
      </p:sp>
    </p:spTree>
    <p:extLst>
      <p:ext uri="{BB962C8B-B14F-4D97-AF65-F5344CB8AC3E}">
        <p14:creationId xmlns:p14="http://schemas.microsoft.com/office/powerpoint/2010/main" val="1194105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Control more</a:t>
            </a:r>
          </a:p>
          <a:p>
            <a:pPr marL="171450" indent="-171450">
              <a:buFontTx/>
              <a:buChar char="-"/>
            </a:pPr>
            <a:r>
              <a:rPr lang="en-US" baseline="0" dirty="0" smtClean="0"/>
              <a:t>Not Expose version on </a:t>
            </a:r>
            <a:r>
              <a:rPr lang="en-US" baseline="0" dirty="0" err="1" smtClean="0"/>
              <a:t>url</a:t>
            </a:r>
            <a:endParaRPr lang="en-US" dirty="0" smtClean="0"/>
          </a:p>
          <a:p>
            <a:r>
              <a:rPr lang="en-US" dirty="0" smtClean="0"/>
              <a:t>Trace</a:t>
            </a:r>
            <a:r>
              <a:rPr lang="en-US" baseline="0" dirty="0" smtClean="0"/>
              <a:t> off: </a:t>
            </a:r>
          </a:p>
          <a:p>
            <a:pPr marL="171450" indent="-171450">
              <a:buFontTx/>
              <a:buChar char="-"/>
            </a:pPr>
            <a:r>
              <a:rPr lang="en-US" baseline="0" dirty="0" smtClean="0"/>
              <a:t>Be ware off firewall</a:t>
            </a:r>
          </a:p>
          <a:p>
            <a:pPr marL="171450" indent="-171450">
              <a:buFontTx/>
              <a:buChar char="-"/>
            </a:pPr>
            <a:r>
              <a:rPr lang="en-US" baseline="0" dirty="0" smtClean="0"/>
              <a:t>Convention/</a:t>
            </a:r>
            <a:r>
              <a:rPr lang="en-US" baseline="0" dirty="0" err="1" smtClean="0"/>
              <a:t>Standardise</a:t>
            </a:r>
            <a:r>
              <a:rPr lang="en-US" baseline="0" dirty="0" smtClean="0"/>
              <a:t>?</a:t>
            </a:r>
          </a:p>
          <a:p>
            <a:pPr marL="171450" indent="-171450">
              <a:buFontTx/>
              <a:buChar char="-"/>
            </a:pPr>
            <a:r>
              <a:rPr lang="en-US" baseline="0" dirty="0" smtClean="0"/>
              <a:t>HTML form</a:t>
            </a:r>
          </a:p>
          <a:p>
            <a:pPr marL="171450" indent="-171450">
              <a:buFontTx/>
              <a:buChar char="-"/>
            </a:pPr>
            <a:r>
              <a:rPr lang="en-US" baseline="0" dirty="0" smtClean="0"/>
              <a:t>Difficult to test</a:t>
            </a:r>
          </a:p>
          <a:p>
            <a:pPr marL="171450" indent="-171450">
              <a:buFontTx/>
              <a:buChar char="-"/>
            </a:pPr>
            <a:r>
              <a:rPr lang="en-US" baseline="0" dirty="0" smtClean="0"/>
              <a:t>Cannot call directly from browser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58</a:t>
            </a:fld>
            <a:endParaRPr lang="en-US"/>
          </a:p>
        </p:txBody>
      </p:sp>
    </p:spTree>
    <p:extLst>
      <p:ext uri="{BB962C8B-B14F-4D97-AF65-F5344CB8AC3E}">
        <p14:creationId xmlns:p14="http://schemas.microsoft.com/office/powerpoint/2010/main" val="1417933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 off:</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59</a:t>
            </a:fld>
            <a:endParaRPr lang="en-US"/>
          </a:p>
        </p:txBody>
      </p:sp>
    </p:spTree>
    <p:extLst>
      <p:ext uri="{BB962C8B-B14F-4D97-AF65-F5344CB8AC3E}">
        <p14:creationId xmlns:p14="http://schemas.microsoft.com/office/powerpoint/2010/main" val="2347451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Knot. "All API consumers are tied to a single version of the API, when that API changes, all consumers have to change, in essence creating a massive ripple effect across the entire set of consumers / ecosystem.“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APIs can be among your greatest assets or liabilities.</a:t>
            </a:r>
            <a:r>
              <a:rPr lang="en-US" sz="1200" b="0" i="0" kern="1200" dirty="0" smtClean="0">
                <a:solidFill>
                  <a:schemeClr val="tx1"/>
                </a:solidFill>
                <a:effectLst/>
                <a:latin typeface="+mn-lt"/>
                <a:ea typeface="+mn-ea"/>
                <a:cs typeface="+mn-cs"/>
              </a:rPr>
              <a:t> Good APIs create long-term customers; bad ones create long-term support nightmares.</a:t>
            </a:r>
          </a:p>
          <a:p>
            <a:r>
              <a:rPr lang="en-US" sz="1200" b="1" i="0" kern="1200" dirty="0" smtClean="0">
                <a:solidFill>
                  <a:schemeClr val="tx1"/>
                </a:solidFill>
                <a:effectLst/>
                <a:latin typeface="+mn-lt"/>
                <a:ea typeface="+mn-ea"/>
                <a:cs typeface="+mn-cs"/>
              </a:rPr>
              <a:t>Public APIs, like diamonds, are forever.</a:t>
            </a:r>
            <a:r>
              <a:rPr lang="en-US" sz="1200" b="0" i="0" kern="1200" dirty="0" smtClean="0">
                <a:solidFill>
                  <a:schemeClr val="tx1"/>
                </a:solidFill>
                <a:effectLst/>
                <a:latin typeface="+mn-lt"/>
                <a:ea typeface="+mn-ea"/>
                <a:cs typeface="+mn-cs"/>
              </a:rPr>
              <a:t> You have one chance to get it right so give it your best.</a:t>
            </a:r>
          </a:p>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60</a:t>
            </a:fld>
            <a:endParaRPr lang="en-US"/>
          </a:p>
        </p:txBody>
      </p:sp>
    </p:spTree>
    <p:extLst>
      <p:ext uri="{BB962C8B-B14F-4D97-AF65-F5344CB8AC3E}">
        <p14:creationId xmlns:p14="http://schemas.microsoft.com/office/powerpoint/2010/main" val="292385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 to swagger</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61</a:t>
            </a:fld>
            <a:endParaRPr lang="en-US"/>
          </a:p>
        </p:txBody>
      </p:sp>
    </p:spTree>
    <p:extLst>
      <p:ext uri="{BB962C8B-B14F-4D97-AF65-F5344CB8AC3E}">
        <p14:creationId xmlns:p14="http://schemas.microsoft.com/office/powerpoint/2010/main" val="1750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&amp; who will check your</a:t>
            </a:r>
            <a:r>
              <a:rPr lang="en-US" baseline="0" dirty="0" smtClean="0"/>
              <a:t> exercise: your supporters</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62</a:t>
            </a:fld>
            <a:endParaRPr lang="en-US"/>
          </a:p>
        </p:txBody>
      </p:sp>
    </p:spTree>
    <p:extLst>
      <p:ext uri="{BB962C8B-B14F-4D97-AF65-F5344CB8AC3E}">
        <p14:creationId xmlns:p14="http://schemas.microsoft.com/office/powerpoint/2010/main" val="1169121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63</a:t>
            </a:fld>
            <a:endParaRPr lang="en-US"/>
          </a:p>
        </p:txBody>
      </p:sp>
    </p:spTree>
    <p:extLst>
      <p:ext uri="{BB962C8B-B14F-4D97-AF65-F5344CB8AC3E}">
        <p14:creationId xmlns:p14="http://schemas.microsoft.com/office/powerpoint/2010/main" val="60443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back-up</a:t>
            </a:r>
            <a:r>
              <a:rPr lang="en-US" baseline="0" dirty="0" smtClean="0"/>
              <a:t> for audience satisfaction</a:t>
            </a:r>
          </a:p>
          <a:p>
            <a:r>
              <a:rPr lang="en-US" baseline="0" dirty="0" smtClean="0"/>
              <a:t>JPMS &amp; </a:t>
            </a:r>
            <a:r>
              <a:rPr lang="en-US" baseline="0" dirty="0" err="1" smtClean="0"/>
              <a:t>microprofile</a:t>
            </a:r>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64</a:t>
            </a:fld>
            <a:endParaRPr lang="en-US"/>
          </a:p>
        </p:txBody>
      </p:sp>
    </p:spTree>
    <p:extLst>
      <p:ext uri="{BB962C8B-B14F-4D97-AF65-F5344CB8AC3E}">
        <p14:creationId xmlns:p14="http://schemas.microsoft.com/office/powerpoint/2010/main" val="333587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co-exist</a:t>
            </a:r>
          </a:p>
          <a:p>
            <a:r>
              <a:rPr lang="en-US"/>
              <a:t>Class path: where the jar files or .class files were located to be used by the runtime.</a:t>
            </a:r>
          </a:p>
          <a:p>
            <a:r>
              <a:rPr lang="en-US"/>
              <a:t>Module path: sequence of modules</a:t>
            </a:r>
          </a:p>
        </p:txBody>
      </p:sp>
    </p:spTree>
    <p:extLst>
      <p:ext uri="{BB962C8B-B14F-4D97-AF65-F5344CB8AC3E}">
        <p14:creationId xmlns:p14="http://schemas.microsoft.com/office/powerpoint/2010/main" val="179060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 module is a new way of grouping code, data and some resources, adding a higher level of aggregation above packages. Every module describes which packages are exposed and which packages of other modules your application depends on. In modules, only explicitly exported public classes can be used from other modules.</a:t>
            </a:r>
          </a:p>
        </p:txBody>
      </p:sp>
    </p:spTree>
    <p:extLst>
      <p:ext uri="{BB962C8B-B14F-4D97-AF65-F5344CB8AC3E}">
        <p14:creationId xmlns:p14="http://schemas.microsoft.com/office/powerpoint/2010/main" val="252884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Reliable configuration—Modularity provides mechanisms for explicitly declaring dependencies between modules in a manner that’s recognized both at compile time and execution time. The system can walk through these dependencies to determine the subset of all modules required to support your app.</a:t>
            </a:r>
          </a:p>
          <a:p>
            <a:r>
              <a:rPr lang="en-US"/>
              <a:t>- Strong encapsulation—The packages in a module are accessible to other modules only if the module explicitly exports them. Even then, another module cannot use those packages unless it explicitly states that it requires the other module’s capabilities. This improves platform security because fewer classes are accessible to potential attackers. You may find that considering modularity helps you come up with cleaner, more logical designs.</a:t>
            </a:r>
          </a:p>
          <a:p>
            <a:r>
              <a:rPr lang="en-US"/>
              <a:t>- Scalable—Previously, the Java platform was a monolith consisting of a massive number of packages, making it challenging to develop, maintain and evolve. It couldn't be easily subsetted. The platform is now modularized into 95 modules (this number might change as Java evolves). You can create custom runtimes consisting of only modules you need for your apps or the devices you’re targeting. For example, if a device does not support GUIs, you could create a runtime that does not include the GUI modules, significantly reducing the runtime's size.</a:t>
            </a:r>
          </a:p>
          <a:p>
            <a:r>
              <a:rPr lang="en-US"/>
              <a:t>Improved performance—The JVM uses various optimization techniques to improve application performance. These techniques are more effective when it’s known in advance that required types are located only in specific modules.</a:t>
            </a:r>
          </a:p>
          <a:p>
            <a:r>
              <a:rPr lang="en-US"/>
              <a:t>- SRI: JDK is too big to scale down to small devices. JAR files, like rt.jar, are too big to be used on small devices and applications</a:t>
            </a:r>
          </a:p>
        </p:txBody>
      </p:sp>
    </p:spTree>
    <p:extLst>
      <p:ext uri="{BB962C8B-B14F-4D97-AF65-F5344CB8AC3E}">
        <p14:creationId xmlns:p14="http://schemas.microsoft.com/office/powerpoint/2010/main" val="279301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5995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Named module: a module created with a module declaration file module-info.java in its folder.</a:t>
            </a:r>
          </a:p>
          <a:p>
            <a:r>
              <a:rPr lang="en-US"/>
              <a:t>- Unnamed module: a jar built without module-info.java declaration</a:t>
            </a:r>
          </a:p>
          <a:p>
            <a:r>
              <a:rPr lang="en-US"/>
              <a:t>Named modules does not allowed to read unnamed modules</a:t>
            </a:r>
          </a:p>
          <a:p>
            <a:r>
              <a:rPr lang="en-US"/>
              <a:t>- Automated modules: M</a:t>
            </a:r>
            <a:r>
              <a:rPr lang="en-US">
                <a:sym typeface="+mn-ea"/>
              </a:rPr>
              <a:t>odule name derived from its jar name, or if it has a Manifest entry Automatic-Module-Name, the module name will be its value.</a:t>
            </a:r>
            <a:endParaRPr lang="en-US"/>
          </a:p>
          <a:p>
            <a:r>
              <a:rPr lang="en-US"/>
              <a:t>You are working on a Java module application, but one of your dependencies is not a module, and you don't have access to that code to convert it into an application module. A normal jar can be converted into a module by putting this library in the module-path instead of the classpath -&gt; it immediately becomes an “automatic module.</a:t>
            </a:r>
          </a:p>
        </p:txBody>
      </p:sp>
    </p:spTree>
    <p:extLst>
      <p:ext uri="{BB962C8B-B14F-4D97-AF65-F5344CB8AC3E}">
        <p14:creationId xmlns:p14="http://schemas.microsoft.com/office/powerpoint/2010/main" val="103806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4053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4ED2C-DC4C-4AFD-8B22-623D9727471E}" type="slidenum">
              <a:rPr lang="en-US" smtClean="0"/>
              <a:t>16</a:t>
            </a:fld>
            <a:endParaRPr lang="en-US"/>
          </a:p>
        </p:txBody>
      </p:sp>
    </p:spTree>
    <p:extLst>
      <p:ext uri="{BB962C8B-B14F-4D97-AF65-F5344CB8AC3E}">
        <p14:creationId xmlns:p14="http://schemas.microsoft.com/office/powerpoint/2010/main" val="367359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CFB55D0-ABFE-497D-9DC9-FC6560D4EC7C}"/>
              </a:ext>
            </a:extLst>
          </p:cNvPr>
          <p:cNvSpPr>
            <a:spLocks noGrp="1"/>
          </p:cNvSpPr>
          <p:nvPr>
            <p:ph type="body" sz="quarter" idx="11"/>
          </p:nvPr>
        </p:nvSpPr>
        <p:spPr>
          <a:xfrm>
            <a:off x="838200" y="5822950"/>
            <a:ext cx="7086600" cy="349250"/>
          </a:xfrm>
          <a:prstGeom prst="rect">
            <a:avLst/>
          </a:prstGeom>
        </p:spPr>
        <p:txBody>
          <a:bodyPr/>
          <a:lstStyle>
            <a:lvl1pPr marL="0" indent="0">
              <a:buNone/>
              <a:defRPr sz="2400" baseline="0"/>
            </a:lvl1pPr>
          </a:lstStyle>
          <a:p>
            <a:pPr lvl="0"/>
            <a:r>
              <a:rPr lang="en-US" dirty="0"/>
              <a:t>Edit Master text styles</a:t>
            </a:r>
          </a:p>
        </p:txBody>
      </p:sp>
      <p:sp>
        <p:nvSpPr>
          <p:cNvPr id="3" name="Text Placeholder 2">
            <a:extLst>
              <a:ext uri="{FF2B5EF4-FFF2-40B4-BE49-F238E27FC236}">
                <a16:creationId xmlns:a16="http://schemas.microsoft.com/office/drawing/2014/main" id="{0016BE0E-2EA8-42B6-96D6-9BD0D3B5D591}"/>
              </a:ext>
            </a:extLst>
          </p:cNvPr>
          <p:cNvSpPr>
            <a:spLocks noGrp="1"/>
          </p:cNvSpPr>
          <p:nvPr>
            <p:ph type="body" sz="quarter" idx="10"/>
          </p:nvPr>
        </p:nvSpPr>
        <p:spPr>
          <a:xfrm>
            <a:off x="838200" y="5181600"/>
            <a:ext cx="7086600" cy="642130"/>
          </a:xfrm>
          <a:prstGeom prst="rect">
            <a:avLst/>
          </a:prstGeom>
        </p:spPr>
        <p:txBody>
          <a:bodyPr/>
          <a:lstStyle>
            <a:lvl1pPr marL="0" indent="0">
              <a:buNone/>
              <a:defRPr sz="3000" b="1" i="0" cap="all" baseline="0">
                <a:solidFill>
                  <a:schemeClr val="accent1"/>
                </a:solidFill>
              </a:defRPr>
            </a:lvl1pPr>
          </a:lstStyle>
          <a:p>
            <a:pPr lvl="0"/>
            <a:r>
              <a:rPr lang="en-US" dirty="0"/>
              <a:t>Edit Master text styles</a:t>
            </a:r>
          </a:p>
        </p:txBody>
      </p:sp>
      <p:sp>
        <p:nvSpPr>
          <p:cNvPr id="4" name="Picture Placeholder 1">
            <a:extLst>
              <a:ext uri="{FF2B5EF4-FFF2-40B4-BE49-F238E27FC236}">
                <a16:creationId xmlns:a16="http://schemas.microsoft.com/office/drawing/2014/main" id="{3C2217C6-1078-4A1E-BDB7-5880DF4B3326}"/>
              </a:ext>
            </a:extLst>
          </p:cNvPr>
          <p:cNvSpPr>
            <a:spLocks noGrp="1"/>
          </p:cNvSpPr>
          <p:nvPr>
            <p:ph type="pic" sz="quarter" idx="4294967295"/>
          </p:nvPr>
        </p:nvSpPr>
        <p:spPr>
          <a:xfrm>
            <a:off x="0" y="1"/>
            <a:ext cx="12192000" cy="4530354"/>
          </a:xfrm>
          <a:prstGeom prst="rect">
            <a:avLst/>
          </a:prstGeom>
        </p:spPr>
      </p:sp>
      <p:cxnSp>
        <p:nvCxnSpPr>
          <p:cNvPr id="8" name="Straight Connector 7">
            <a:extLst>
              <a:ext uri="{FF2B5EF4-FFF2-40B4-BE49-F238E27FC236}">
                <a16:creationId xmlns:a16="http://schemas.microsoft.com/office/drawing/2014/main" id="{086C82DE-CE36-4680-AB73-302BEB82C9A9}"/>
              </a:ext>
            </a:extLst>
          </p:cNvPr>
          <p:cNvCxnSpPr/>
          <p:nvPr userDrawn="1"/>
        </p:nvCxnSpPr>
        <p:spPr>
          <a:xfrm>
            <a:off x="-4486" y="4536479"/>
            <a:ext cx="12196487"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3C70061B-E50B-4A2F-B51B-DB540F275EB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534400" y="5125389"/>
            <a:ext cx="3042289" cy="81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85794"/>
      </p:ext>
    </p:extLst>
  </p:cSld>
  <p:clrMapOvr>
    <a:masterClrMapping/>
  </p:clrMapOvr>
  <p:extLst mod="1">
    <p:ext uri="{DCECCB84-F9BA-43D5-87BE-67443E8EF086}">
      <p15:sldGuideLst xmlns:p15="http://schemas.microsoft.com/office/powerpoint/2012/main">
        <p15:guide id="1" pos="528" userDrawn="1">
          <p15:clr>
            <a:srgbClr val="FBAE40"/>
          </p15:clr>
        </p15:guide>
        <p15:guide id="2" pos="7152" userDrawn="1">
          <p15:clr>
            <a:srgbClr val="FBAE40"/>
          </p15:clr>
        </p15:guide>
        <p15:guide id="3" orient="horz" pos="432" userDrawn="1">
          <p15:clr>
            <a:srgbClr val="FBAE40"/>
          </p15:clr>
        </p15:guide>
        <p15:guide id="4" orient="horz" pos="38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69A7D1-BDE9-4D41-875F-FE54392B57BD}"/>
              </a:ext>
            </a:extLst>
          </p:cNvPr>
          <p:cNvSpPr>
            <a:spLocks noGrp="1"/>
          </p:cNvSpPr>
          <p:nvPr>
            <p:ph sz="quarter" idx="10"/>
          </p:nvPr>
        </p:nvSpPr>
        <p:spPr>
          <a:xfrm>
            <a:off x="838200" y="685800"/>
            <a:ext cx="10515600" cy="1139825"/>
          </a:xfrm>
          <a:prstGeom prst="rect">
            <a:avLst/>
          </a:prstGeom>
        </p:spPr>
        <p:txBody>
          <a:bodyPr/>
          <a:lstStyle>
            <a:lvl1pPr marL="0" indent="0">
              <a:buNone/>
              <a:defRPr sz="2800" b="1" i="0" baseline="0">
                <a:solidFill>
                  <a:schemeClr val="tx1"/>
                </a:solidFill>
              </a:defRPr>
            </a:lvl1pPr>
          </a:lstStyle>
          <a:p>
            <a:pPr lvl="0"/>
            <a:r>
              <a:rPr lang="en-US" dirty="0"/>
              <a:t>Edit Master text styles</a:t>
            </a:r>
          </a:p>
        </p:txBody>
      </p:sp>
      <p:sp>
        <p:nvSpPr>
          <p:cNvPr id="7" name="Text Placeholder 6">
            <a:extLst>
              <a:ext uri="{FF2B5EF4-FFF2-40B4-BE49-F238E27FC236}">
                <a16:creationId xmlns:a16="http://schemas.microsoft.com/office/drawing/2014/main" id="{6D768668-4B34-4B39-8938-3596E00266AE}"/>
              </a:ext>
            </a:extLst>
          </p:cNvPr>
          <p:cNvSpPr>
            <a:spLocks noGrp="1"/>
          </p:cNvSpPr>
          <p:nvPr>
            <p:ph type="body" sz="quarter" idx="11"/>
          </p:nvPr>
        </p:nvSpPr>
        <p:spPr>
          <a:xfrm>
            <a:off x="838200" y="1825625"/>
            <a:ext cx="10515600" cy="4346575"/>
          </a:xfrm>
          <a:prstGeom prst="rect">
            <a:avLst/>
          </a:prstGeom>
        </p:spPr>
        <p:txBody>
          <a:bodyPr/>
          <a:lstStyle>
            <a:lvl1pPr>
              <a:buClr>
                <a:schemeClr val="accent1"/>
              </a:buClr>
              <a:defRPr sz="2000" baseline="0"/>
            </a:lvl1pPr>
            <a:lvl2pPr marL="685800" indent="-228600">
              <a:buClr>
                <a:srgbClr val="02A9F7"/>
              </a:buClr>
              <a:buFont typeface="Arial" panose="020B0604020202020204" pitchFamily="34" charset="0"/>
              <a:buChar char="‒"/>
              <a:defRPr sz="1800" baseline="0"/>
            </a:lvl2pPr>
            <a:lvl3pPr>
              <a:defRPr sz="1600" baseline="0"/>
            </a:lvl3pPr>
            <a:lvl4pPr>
              <a:defRPr sz="1400"/>
            </a:lvl4pPr>
            <a:lvl5pPr>
              <a:defRPr sz="12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118067102"/>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
        <p:nvSpPr>
          <p:cNvPr id="10" name="Text Placeholder 9">
            <a:extLst>
              <a:ext uri="{FF2B5EF4-FFF2-40B4-BE49-F238E27FC236}">
                <a16:creationId xmlns:a16="http://schemas.microsoft.com/office/drawing/2014/main" id="{A33FCE1F-E612-4B3B-AE8D-05EBC233AC02}"/>
              </a:ext>
            </a:extLst>
          </p:cNvPr>
          <p:cNvSpPr>
            <a:spLocks noGrp="1"/>
          </p:cNvSpPr>
          <p:nvPr>
            <p:ph type="body" sz="quarter" idx="10"/>
          </p:nvPr>
        </p:nvSpPr>
        <p:spPr>
          <a:xfrm>
            <a:off x="838200" y="689331"/>
            <a:ext cx="10515600" cy="620713"/>
          </a:xfrm>
          <a:prstGeom prst="rect">
            <a:avLst/>
          </a:prstGeom>
        </p:spPr>
        <p:txBody>
          <a:bodyPr/>
          <a:lstStyle>
            <a:lvl1pPr marL="0" indent="0">
              <a:buNone/>
              <a:defRPr b="1"/>
            </a:lvl1pPr>
            <a:lvl5pPr>
              <a:defRPr/>
            </a:lvl5pPr>
          </a:lstStyle>
          <a:p>
            <a:pPr lvl="0"/>
            <a:r>
              <a:rPr lang="en-US" dirty="0"/>
              <a:t>Edit Master text styles</a:t>
            </a:r>
          </a:p>
        </p:txBody>
      </p:sp>
      <p:sp>
        <p:nvSpPr>
          <p:cNvPr id="5" name="Content Placeholder 2">
            <a:extLst>
              <a:ext uri="{FF2B5EF4-FFF2-40B4-BE49-F238E27FC236}">
                <a16:creationId xmlns:a16="http://schemas.microsoft.com/office/drawing/2014/main" id="{B17B5848-2E3E-4DEA-8C5C-045487A85BBD}"/>
              </a:ext>
            </a:extLst>
          </p:cNvPr>
          <p:cNvSpPr>
            <a:spLocks noGrp="1"/>
          </p:cNvSpPr>
          <p:nvPr>
            <p:ph sz="half" idx="11"/>
          </p:nvPr>
        </p:nvSpPr>
        <p:spPr>
          <a:xfrm>
            <a:off x="6172200" y="1817331"/>
            <a:ext cx="5181600" cy="4351338"/>
          </a:xfrm>
          <a:prstGeom prst="rect">
            <a:avLst/>
          </a:prstGeom>
        </p:spPr>
        <p:txBody>
          <a:bodyPr/>
          <a:lstStyle>
            <a:lvl1pPr>
              <a:buClr>
                <a:srgbClr val="02A9F7"/>
              </a:buClr>
              <a:defRPr sz="2000">
                <a:latin typeface="Arial" panose="020B0604020202020204" pitchFamily="34" charset="0"/>
                <a:cs typeface="Arial" panose="020B0604020202020204" pitchFamily="34" charset="0"/>
              </a:defRPr>
            </a:lvl1pPr>
            <a:lvl2pPr marL="685800" indent="-228600">
              <a:buClr>
                <a:schemeClr val="accent1"/>
              </a:buClr>
              <a:buFont typeface="Arial" panose="020B0604020202020204" pitchFamily="34" charset="0"/>
              <a:buChar char="‒"/>
              <a:defRPr sz="1800" baseline="0"/>
            </a:lvl2pPr>
          </a:lstStyle>
          <a:p>
            <a:pPr lvl="0"/>
            <a:endParaRPr lang="en-US" dirty="0"/>
          </a:p>
        </p:txBody>
      </p:sp>
    </p:spTree>
    <p:extLst>
      <p:ext uri="{BB962C8B-B14F-4D97-AF65-F5344CB8AC3E}">
        <p14:creationId xmlns:p14="http://schemas.microsoft.com/office/powerpoint/2010/main" val="58862877"/>
      </p:ext>
    </p:extLst>
  </p:cSld>
  <p:clrMapOvr>
    <a:masterClrMapping/>
  </p:clrMapOvr>
  <p:extLst mod="1">
    <p:ext uri="{DCECCB84-F9BA-43D5-87BE-67443E8EF086}">
      <p15:sldGuideLst xmlns:p15="http://schemas.microsoft.com/office/powerpoint/2012/main">
        <p15:guide id="1" pos="528" userDrawn="1">
          <p15:clr>
            <a:srgbClr val="FBAE40"/>
          </p15:clr>
        </p15:guide>
        <p15:guide id="2" orient="horz" pos="432" userDrawn="1">
          <p15:clr>
            <a:srgbClr val="FBAE40"/>
          </p15:clr>
        </p15:guide>
        <p15:guide id="3" orient="horz" pos="3888" userDrawn="1">
          <p15:clr>
            <a:srgbClr val="FBAE40"/>
          </p15:clr>
        </p15:guide>
        <p15:guide id="4" pos="7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A684A-B3E7-410E-95FF-EEF980A37401}"/>
              </a:ext>
            </a:extLst>
          </p:cNvPr>
          <p:cNvSpPr/>
          <p:nvPr userDrawn="1"/>
        </p:nvSpPr>
        <p:spPr>
          <a:xfrm>
            <a:off x="0" y="585286"/>
            <a:ext cx="6723017" cy="8062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4DE97B5-8478-4E66-9976-775194ADBB8F}"/>
              </a:ext>
            </a:extLst>
          </p:cNvPr>
          <p:cNvSpPr>
            <a:spLocks noGrp="1"/>
          </p:cNvSpPr>
          <p:nvPr>
            <p:ph type="ctrTitle"/>
          </p:nvPr>
        </p:nvSpPr>
        <p:spPr>
          <a:xfrm>
            <a:off x="838200" y="685800"/>
            <a:ext cx="5562600" cy="533400"/>
          </a:xfrm>
          <a:prstGeom prst="rect">
            <a:avLst/>
          </a:prstGeom>
        </p:spPr>
        <p:txBody>
          <a:bodyPr anchor="b"/>
          <a:lstStyle>
            <a:lvl1pPr algn="r">
              <a:defRPr sz="3000" b="1" i="0" baseline="0"/>
            </a:lvl1pPr>
          </a:lstStyle>
          <a:p>
            <a:r>
              <a:rPr lang="en-US" dirty="0"/>
              <a:t>Click to edit Master title style</a:t>
            </a:r>
          </a:p>
        </p:txBody>
      </p:sp>
      <p:sp>
        <p:nvSpPr>
          <p:cNvPr id="8" name="Content Placeholder 14">
            <a:extLst>
              <a:ext uri="{FF2B5EF4-FFF2-40B4-BE49-F238E27FC236}">
                <a16:creationId xmlns:a16="http://schemas.microsoft.com/office/drawing/2014/main" id="{DD1F93C3-4864-401C-951F-755BEF125B34}"/>
              </a:ext>
            </a:extLst>
          </p:cNvPr>
          <p:cNvSpPr>
            <a:spLocks noGrp="1"/>
          </p:cNvSpPr>
          <p:nvPr>
            <p:ph sz="quarter" idx="11"/>
          </p:nvPr>
        </p:nvSpPr>
        <p:spPr>
          <a:xfrm>
            <a:off x="838200" y="1776779"/>
            <a:ext cx="4114800" cy="4395421"/>
          </a:xfrm>
          <a:prstGeom prst="rect">
            <a:avLst/>
          </a:prstGeom>
        </p:spPr>
        <p:txBody>
          <a:bodyPr/>
          <a:lstStyle>
            <a:lvl1pPr marL="0" indent="0" algn="just">
              <a:lnSpc>
                <a:spcPct val="100000"/>
              </a:lnSpc>
              <a:spcBef>
                <a:spcPts val="600"/>
              </a:spcBef>
              <a:spcAft>
                <a:spcPts val="600"/>
              </a:spcAft>
              <a:buNone/>
              <a:defRPr sz="2000"/>
            </a:lvl1pPr>
          </a:lstStyle>
          <a:p>
            <a:pPr lvl="0"/>
            <a:r>
              <a:rPr lang="en-US" dirty="0"/>
              <a:t>Edit Master text styles</a:t>
            </a:r>
          </a:p>
        </p:txBody>
      </p:sp>
      <p:sp>
        <p:nvSpPr>
          <p:cNvPr id="9" name="Picture Placeholder 11">
            <a:extLst>
              <a:ext uri="{FF2B5EF4-FFF2-40B4-BE49-F238E27FC236}">
                <a16:creationId xmlns:a16="http://schemas.microsoft.com/office/drawing/2014/main" id="{988EE34E-7ED5-44B3-84B2-9FF73FDA94F7}"/>
              </a:ext>
            </a:extLst>
          </p:cNvPr>
          <p:cNvSpPr>
            <a:spLocks noGrp="1"/>
          </p:cNvSpPr>
          <p:nvPr>
            <p:ph type="pic" sz="quarter" idx="12" hasCustomPrompt="1"/>
          </p:nvPr>
        </p:nvSpPr>
        <p:spPr>
          <a:xfrm>
            <a:off x="5181600" y="0"/>
            <a:ext cx="7010400" cy="6705600"/>
          </a:xfrm>
          <a:prstGeom prst="rect">
            <a:avLst/>
          </a:prstGeom>
        </p:spPr>
        <p:txBody>
          <a:bodyPr/>
          <a:lstStyle>
            <a:lvl1pPr>
              <a:defRPr/>
            </a:lvl1pPr>
          </a:lstStyle>
          <a:p>
            <a:r>
              <a:rPr lang="en-US" dirty="0"/>
              <a:t>Insert Picture &gt; Send to Back</a:t>
            </a:r>
          </a:p>
        </p:txBody>
      </p:sp>
    </p:spTree>
    <p:extLst>
      <p:ext uri="{BB962C8B-B14F-4D97-AF65-F5344CB8AC3E}">
        <p14:creationId xmlns:p14="http://schemas.microsoft.com/office/powerpoint/2010/main" val="1965596726"/>
      </p:ext>
    </p:extLst>
  </p:cSld>
  <p:clrMapOvr>
    <a:masterClrMapping/>
  </p:clrMapOvr>
  <p:extLst mod="1">
    <p:ext uri="{DCECCB84-F9BA-43D5-87BE-67443E8EF086}">
      <p15:sldGuideLst xmlns:p15="http://schemas.microsoft.com/office/powerpoint/2012/main">
        <p15:guide id="1" pos="528">
          <p15:clr>
            <a:srgbClr val="FBAE40"/>
          </p15:clr>
        </p15:guide>
        <p15:guide id="2" orient="horz" pos="432">
          <p15:clr>
            <a:srgbClr val="FBAE40"/>
          </p15:clr>
        </p15:guide>
        <p15:guide id="3" orient="horz" pos="3888">
          <p15:clr>
            <a:srgbClr val="FBAE40"/>
          </p15:clr>
        </p15:guide>
        <p15:guide id="4" pos="71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 imag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1" y="988900"/>
            <a:ext cx="5196895" cy="5550846"/>
          </a:xfrm>
          <a:prstGeom prst="rect">
            <a:avLst/>
          </a:prstGeom>
        </p:spPr>
        <p:txBody>
          <a:bodyPr/>
          <a:lstStyle>
            <a:lvl1pPr>
              <a:defRPr>
                <a:latin typeface="+mn-lt"/>
              </a:defRPr>
            </a:lvl1pPr>
          </a:lstStyle>
          <a:p>
            <a:r>
              <a:rPr lang="en-US" dirty="0" smtClean="0"/>
              <a:t>Click icon to add picture</a:t>
            </a:r>
            <a:endParaRPr lang="en-GB" dirty="0"/>
          </a:p>
        </p:txBody>
      </p:sp>
      <p:sp>
        <p:nvSpPr>
          <p:cNvPr id="3" name="Content Placeholder 2"/>
          <p:cNvSpPr>
            <a:spLocks noGrp="1"/>
          </p:cNvSpPr>
          <p:nvPr>
            <p:ph idx="1"/>
          </p:nvPr>
        </p:nvSpPr>
        <p:spPr>
          <a:xfrm>
            <a:off x="5615947" y="1580208"/>
            <a:ext cx="5966453" cy="4581442"/>
          </a:xfrm>
          <a:prstGeom prst="rect">
            <a:avLst/>
          </a:prstGeom>
        </p:spPr>
        <p:txBody>
          <a:bodyPr>
            <a:normAutofit/>
          </a:bodyPr>
          <a:lstStyle>
            <a:lvl1pPr marL="411480" indent="-411480">
              <a:lnSpc>
                <a:spcPts val="3840"/>
              </a:lnSpc>
              <a:buFont typeface="Arial" pitchFamily="34" charset="0"/>
              <a:buChar char="•"/>
              <a:defRPr sz="2640">
                <a:solidFill>
                  <a:schemeClr val="tx2"/>
                </a:solidFill>
                <a:latin typeface="+mn-lt"/>
              </a:defRPr>
            </a:lvl1pPr>
            <a:lvl2pPr marL="891540" indent="-342900">
              <a:lnSpc>
                <a:spcPts val="3840"/>
              </a:lnSpc>
              <a:buFont typeface="Arial" pitchFamily="34" charset="0"/>
              <a:buChar char="•"/>
              <a:defRPr sz="2640">
                <a:solidFill>
                  <a:schemeClr val="tx2"/>
                </a:solidFill>
                <a:latin typeface="+mn-lt"/>
              </a:defRPr>
            </a:lvl2pPr>
            <a:lvl3pPr marL="1371600" indent="-274320">
              <a:lnSpc>
                <a:spcPts val="3840"/>
              </a:lnSpc>
              <a:buFont typeface="Arial" pitchFamily="34" charset="0"/>
              <a:buChar char="•"/>
              <a:defRPr sz="2640">
                <a:solidFill>
                  <a:schemeClr val="tx2"/>
                </a:solidFill>
                <a:latin typeface="+mn-lt"/>
              </a:defRPr>
            </a:lvl3pPr>
            <a:lvl4pPr marL="1920240" indent="-274320">
              <a:lnSpc>
                <a:spcPts val="3840"/>
              </a:lnSpc>
              <a:buFont typeface="Arial" pitchFamily="34" charset="0"/>
              <a:buChar char="•"/>
              <a:defRPr sz="2640">
                <a:solidFill>
                  <a:schemeClr val="tx2"/>
                </a:solidFill>
                <a:latin typeface="+mn-lt"/>
              </a:defRPr>
            </a:lvl4pPr>
            <a:lvl5pPr marL="2468880" indent="-274320">
              <a:lnSpc>
                <a:spcPts val="3840"/>
              </a:lnSpc>
              <a:buFont typeface="Arial" pitchFamily="34" charset="0"/>
              <a:buChar char="•"/>
              <a:defRPr sz="2640">
                <a:solidFill>
                  <a:schemeClr val="tx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7" name="Straight Connector 16"/>
          <p:cNvCxnSpPr/>
          <p:nvPr userDrawn="1"/>
        </p:nvCxnSpPr>
        <p:spPr>
          <a:xfrm>
            <a:off x="-4486" y="986017"/>
            <a:ext cx="12196487" cy="0"/>
          </a:xfrm>
          <a:prstGeom prst="line">
            <a:avLst/>
          </a:prstGeom>
          <a:ln w="12700" cmpd="sng">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609601" y="178555"/>
            <a:ext cx="8839200" cy="572436"/>
          </a:xfrm>
          <a:prstGeom prst="rect">
            <a:avLst/>
          </a:prstGeom>
        </p:spPr>
        <p:txBody>
          <a:bodyPr>
            <a:normAutofit/>
          </a:bodyPr>
          <a:lstStyle>
            <a:lvl1pPr>
              <a:defRPr sz="3240" b="1">
                <a:solidFill>
                  <a:srgbClr val="3E91CC"/>
                </a:solidFill>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121621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571E0C-2E67-43C2-9918-1226BF86C48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690402"/>
            <a:ext cx="12192000" cy="167598"/>
          </a:xfrm>
          <a:prstGeom prst="rect">
            <a:avLst/>
          </a:prstGeom>
        </p:spPr>
      </p:pic>
    </p:spTree>
    <p:extLst>
      <p:ext uri="{BB962C8B-B14F-4D97-AF65-F5344CB8AC3E}">
        <p14:creationId xmlns:p14="http://schemas.microsoft.com/office/powerpoint/2010/main" val="3392686202"/>
      </p:ext>
    </p:extLst>
  </p:cSld>
  <p:clrMap bg1="lt1" tx1="dk1" bg2="lt2" tx2="dk2" accent1="accent1" accent2="accent2" accent3="accent3" accent4="accent4" accent5="accent5" accent6="accent6" hlink="hlink" folHlink="folHlink"/>
  <p:sldLayoutIdLst>
    <p:sldLayoutId id="2147483667" r:id="rId1"/>
    <p:sldLayoutId id="2147483664" r:id="rId2"/>
    <p:sldLayoutId id="2147483665" r:id="rId3"/>
    <p:sldLayoutId id="2147483689" r:id="rId4"/>
    <p:sldLayoutId id="21474836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8" userDrawn="1">
          <p15:clr>
            <a:srgbClr val="F26B43"/>
          </p15:clr>
        </p15:guide>
        <p15:guide id="2" pos="7152" userDrawn="1">
          <p15:clr>
            <a:srgbClr val="F26B43"/>
          </p15:clr>
        </p15:guide>
        <p15:guide id="3" orient="horz" pos="432"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5.jpe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jpe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jpe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4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4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66.wmf"/></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hyperlink" Target="https://www.baeldung.com/java-performance-mapping-framework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85.214.44.228:8082/swagger-ui.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p:txBody>
          <a:bodyPr/>
          <a:lstStyle/>
          <a:p>
            <a:r>
              <a:rPr lang="en-US" dirty="0" smtClean="0"/>
              <a:t>Developer Day 2019</a:t>
            </a:r>
            <a:endParaRPr lang="en-US" dirty="0"/>
          </a:p>
        </p:txBody>
      </p:sp>
      <p:sp>
        <p:nvSpPr>
          <p:cNvPr id="3" name="Text Placeholder 2">
            <a:extLst>
              <a:ext uri="{FF2B5EF4-FFF2-40B4-BE49-F238E27FC236}">
                <a16:creationId xmlns:a16="http://schemas.microsoft.com/office/drawing/2014/main" id="{0BA97F9D-C268-4CE9-A509-52E09240D4BA}"/>
              </a:ext>
            </a:extLst>
          </p:cNvPr>
          <p:cNvSpPr>
            <a:spLocks noGrp="1"/>
          </p:cNvSpPr>
          <p:nvPr>
            <p:ph type="body" sz="quarter" idx="11"/>
          </p:nvPr>
        </p:nvSpPr>
        <p:spPr/>
        <p:txBody>
          <a:bodyPr/>
          <a:lstStyle/>
          <a:p>
            <a:r>
              <a:rPr lang="en-US" dirty="0" smtClean="0"/>
              <a:t>Advanced Java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0"/>
            <a:ext cx="6705600" cy="4463415"/>
          </a:xfrm>
          <a:prstGeom prst="rect">
            <a:avLst/>
          </a:prstGeom>
        </p:spPr>
      </p:pic>
    </p:spTree>
    <p:extLst>
      <p:ext uri="{BB962C8B-B14F-4D97-AF65-F5344CB8AC3E}">
        <p14:creationId xmlns:p14="http://schemas.microsoft.com/office/powerpoint/2010/main" val="4003825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6" name="Picture 15" descr="Untitled"/>
          <p:cNvPicPr>
            <a:picLocks noChangeAspect="1"/>
          </p:cNvPicPr>
          <p:nvPr/>
        </p:nvPicPr>
        <p:blipFill>
          <a:blip r:embed="rId2"/>
          <a:stretch>
            <a:fillRect/>
          </a:stretch>
        </p:blipFill>
        <p:spPr>
          <a:xfrm>
            <a:off x="1261110" y="1880870"/>
            <a:ext cx="8301990" cy="3898900"/>
          </a:xfrm>
          <a:prstGeom prst="rect">
            <a:avLst/>
          </a:prstGeom>
        </p:spPr>
      </p:pic>
    </p:spTree>
    <p:extLst>
      <p:ext uri="{BB962C8B-B14F-4D97-AF65-F5344CB8AC3E}">
        <p14:creationId xmlns:p14="http://schemas.microsoft.com/office/powerpoint/2010/main" val="29105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2" name="Content Placeholder 1"/>
          <p:cNvPicPr>
            <a:picLocks noChangeAspect="1"/>
          </p:cNvPicPr>
          <p:nvPr/>
        </p:nvPicPr>
        <p:blipFill>
          <a:blip r:embed="rId2"/>
          <a:stretch>
            <a:fillRect/>
          </a:stretch>
        </p:blipFill>
        <p:spPr>
          <a:xfrm>
            <a:off x="1188085" y="2025015"/>
            <a:ext cx="8641715" cy="4073525"/>
          </a:xfrm>
          <a:prstGeom prst="rect">
            <a:avLst/>
          </a:prstGeom>
        </p:spPr>
      </p:pic>
    </p:spTree>
    <p:extLst>
      <p:ext uri="{BB962C8B-B14F-4D97-AF65-F5344CB8AC3E}">
        <p14:creationId xmlns:p14="http://schemas.microsoft.com/office/powerpoint/2010/main" val="25857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4" name="Picture 13" descr="moduleserviceloader"/>
          <p:cNvPicPr>
            <a:picLocks noChangeAspect="1"/>
          </p:cNvPicPr>
          <p:nvPr/>
        </p:nvPicPr>
        <p:blipFill>
          <a:blip r:embed="rId2"/>
          <a:stretch>
            <a:fillRect/>
          </a:stretch>
        </p:blipFill>
        <p:spPr>
          <a:xfrm>
            <a:off x="453390" y="2483485"/>
            <a:ext cx="11284585" cy="3277235"/>
          </a:xfrm>
          <a:prstGeom prst="rect">
            <a:avLst/>
          </a:prstGeom>
        </p:spPr>
      </p:pic>
    </p:spTree>
    <p:extLst>
      <p:ext uri="{BB962C8B-B14F-4D97-AF65-F5344CB8AC3E}">
        <p14:creationId xmlns:p14="http://schemas.microsoft.com/office/powerpoint/2010/main" val="16961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Module Path</a:t>
            </a:r>
          </a:p>
        </p:txBody>
      </p:sp>
      <p:graphicFrame>
        <p:nvGraphicFramePr>
          <p:cNvPr id="14" name="Content Placeholder 13"/>
          <p:cNvGraphicFramePr>
            <a:graphicFrameLocks noGrp="1"/>
          </p:cNvGraphicFramePr>
          <p:nvPr>
            <p:ph sz="quarter" idx="11"/>
          </p:nvPr>
        </p:nvGraphicFramePr>
        <p:xfrm>
          <a:off x="2538730" y="1918335"/>
          <a:ext cx="6525260" cy="4229100"/>
        </p:xfrm>
        <a:graphic>
          <a:graphicData uri="http://schemas.openxmlformats.org/presentationml/2006/ole">
            <mc:AlternateContent xmlns:mc="http://schemas.openxmlformats.org/markup-compatibility/2006">
              <mc:Choice xmlns:v="urn:schemas-microsoft-com:vml" Requires="v">
                <p:oleObj spid="_x0000_s2065" r:id="rId4" imgW="7758430" imgH="5993765" progId="">
                  <p:embed/>
                </p:oleObj>
              </mc:Choice>
              <mc:Fallback>
                <p:oleObj r:id="rId4" imgW="7758430" imgH="5993765" progId="">
                  <p:embed/>
                  <p:pic>
                    <p:nvPicPr>
                      <p:cNvPr id="14" name="Content Placeholder 13"/>
                      <p:cNvPicPr/>
                      <p:nvPr/>
                    </p:nvPicPr>
                    <p:blipFill>
                      <a:blip r:embed="rId5"/>
                      <a:stretch>
                        <a:fillRect/>
                      </a:stretch>
                    </p:blipFill>
                    <p:spPr>
                      <a:xfrm>
                        <a:off x="2538730" y="1918335"/>
                        <a:ext cx="6525260" cy="4229100"/>
                      </a:xfrm>
                      <a:prstGeom prst="rect">
                        <a:avLst/>
                      </a:prstGeom>
                    </p:spPr>
                  </p:pic>
                </p:oleObj>
              </mc:Fallback>
            </mc:AlternateContent>
          </a:graphicData>
        </a:graphic>
      </p:graphicFrame>
    </p:spTree>
    <p:extLst>
      <p:ext uri="{BB962C8B-B14F-4D97-AF65-F5344CB8AC3E}">
        <p14:creationId xmlns:p14="http://schemas.microsoft.com/office/powerpoint/2010/main" val="359264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Migration challenges</a:t>
            </a:r>
          </a:p>
        </p:txBody>
      </p:sp>
      <p:sp>
        <p:nvSpPr>
          <p:cNvPr id="5" name="Text Placeholder 4"/>
          <p:cNvSpPr>
            <a:spLocks noGrp="1"/>
          </p:cNvSpPr>
          <p:nvPr>
            <p:ph type="body" sz="quarter" idx="11"/>
          </p:nvPr>
        </p:nvSpPr>
        <p:spPr>
          <a:xfrm>
            <a:off x="4279900" y="3308985"/>
            <a:ext cx="8473440" cy="4109720"/>
          </a:xfrm>
        </p:spPr>
        <p:txBody>
          <a:bodyPr/>
          <a:lstStyle/>
          <a:p>
            <a:pPr>
              <a:lnSpc>
                <a:spcPct val="210000"/>
              </a:lnSpc>
            </a:pPr>
            <a:endParaRPr lang="en-US" sz="2600" b="1">
              <a:sym typeface="+mn-ea"/>
            </a:endParaRPr>
          </a:p>
          <a:p>
            <a:pPr fontAlgn="auto">
              <a:lnSpc>
                <a:spcPct val="210000"/>
              </a:lnSpc>
              <a:spcAft>
                <a:spcPts val="600"/>
              </a:spcAft>
            </a:pPr>
            <a:endParaRPr lang="en-US" sz="2600" b="1">
              <a:sym typeface="+mn-ea"/>
            </a:endParaRPr>
          </a:p>
          <a:p>
            <a:pPr>
              <a:lnSpc>
                <a:spcPct val="140000"/>
              </a:lnSpc>
            </a:pPr>
            <a:endParaRPr lang="en-US" sz="2600" b="1"/>
          </a:p>
        </p:txBody>
      </p:sp>
      <p:sp>
        <p:nvSpPr>
          <p:cNvPr id="2" name="Text Placeholder 4"/>
          <p:cNvSpPr>
            <a:spLocks noGrp="1"/>
          </p:cNvSpPr>
          <p:nvPr/>
        </p:nvSpPr>
        <p:spPr>
          <a:xfrm>
            <a:off x="6494145" y="1825625"/>
            <a:ext cx="6089650" cy="362521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endParaRPr lang="en-US" sz="2600" b="1"/>
          </a:p>
        </p:txBody>
      </p:sp>
      <p:sp>
        <p:nvSpPr>
          <p:cNvPr id="3" name="Text Box 2"/>
          <p:cNvSpPr txBox="1"/>
          <p:nvPr/>
        </p:nvSpPr>
        <p:spPr>
          <a:xfrm>
            <a:off x="7505700" y="6247130"/>
            <a:ext cx="5546090" cy="368300"/>
          </a:xfrm>
          <a:prstGeom prst="rect">
            <a:avLst/>
          </a:prstGeom>
          <a:noFill/>
        </p:spPr>
        <p:txBody>
          <a:bodyPr wrap="square" rtlCol="0">
            <a:spAutoFit/>
          </a:bodyPr>
          <a:lstStyle/>
          <a:p>
            <a:r>
              <a:rPr lang="en-US">
                <a:sym typeface="+mn-ea"/>
              </a:rPr>
              <a:t>(*) jlink: jdk tool to generate runtime image</a:t>
            </a:r>
            <a:endParaRPr lang="en-US"/>
          </a:p>
        </p:txBody>
      </p:sp>
      <p:pic>
        <p:nvPicPr>
          <p:cNvPr id="7" name="Picture 6"/>
          <p:cNvPicPr>
            <a:picLocks noChangeAspect="1"/>
          </p:cNvPicPr>
          <p:nvPr/>
        </p:nvPicPr>
        <p:blipFill>
          <a:blip r:embed="rId3"/>
          <a:stretch>
            <a:fillRect/>
          </a:stretch>
        </p:blipFill>
        <p:spPr>
          <a:xfrm>
            <a:off x="8926195" y="2393315"/>
            <a:ext cx="1710690" cy="1576705"/>
          </a:xfrm>
          <a:prstGeom prst="rect">
            <a:avLst/>
          </a:prstGeom>
        </p:spPr>
      </p:pic>
      <p:graphicFrame>
        <p:nvGraphicFramePr>
          <p:cNvPr id="11" name="Object 10"/>
          <p:cNvGraphicFramePr/>
          <p:nvPr/>
        </p:nvGraphicFramePr>
        <p:xfrm>
          <a:off x="8926195" y="1660525"/>
          <a:ext cx="2706370" cy="860425"/>
        </p:xfrm>
        <a:graphic>
          <a:graphicData uri="http://schemas.openxmlformats.org/presentationml/2006/ole">
            <mc:AlternateContent xmlns:mc="http://schemas.openxmlformats.org/markup-compatibility/2006">
              <mc:Choice xmlns:v="urn:schemas-microsoft-com:vml" Requires="v">
                <p:oleObj spid="_x0000_s3089" r:id="rId4" imgW="2933065" imgH="990600" progId="">
                  <p:embed/>
                </p:oleObj>
              </mc:Choice>
              <mc:Fallback>
                <p:oleObj r:id="rId4" imgW="2933065" imgH="990600" progId="">
                  <p:embed/>
                  <p:pic>
                    <p:nvPicPr>
                      <p:cNvPr id="11" name="Object 10"/>
                      <p:cNvPicPr/>
                      <p:nvPr/>
                    </p:nvPicPr>
                    <p:blipFill>
                      <a:blip r:embed="rId5"/>
                      <a:stretch>
                        <a:fillRect/>
                      </a:stretch>
                    </p:blipFill>
                    <p:spPr>
                      <a:xfrm>
                        <a:off x="8926195" y="1660525"/>
                        <a:ext cx="2706370" cy="860425"/>
                      </a:xfrm>
                      <a:prstGeom prst="rect">
                        <a:avLst/>
                      </a:prstGeom>
                    </p:spPr>
                  </p:pic>
                </p:oleObj>
              </mc:Fallback>
            </mc:AlternateContent>
          </a:graphicData>
        </a:graphic>
      </p:graphicFrame>
      <p:pic>
        <p:nvPicPr>
          <p:cNvPr id="13" name="Picture 12"/>
          <p:cNvPicPr>
            <a:picLocks noChangeAspect="1"/>
          </p:cNvPicPr>
          <p:nvPr/>
        </p:nvPicPr>
        <p:blipFill>
          <a:blip r:embed="rId6"/>
          <a:stretch>
            <a:fillRect/>
          </a:stretch>
        </p:blipFill>
        <p:spPr>
          <a:xfrm>
            <a:off x="8926195" y="3559175"/>
            <a:ext cx="3112135" cy="1427480"/>
          </a:xfrm>
          <a:prstGeom prst="rect">
            <a:avLst/>
          </a:prstGeom>
        </p:spPr>
      </p:pic>
      <p:sp>
        <p:nvSpPr>
          <p:cNvPr id="14" name="Text Placeholder 4"/>
          <p:cNvSpPr>
            <a:spLocks noGrp="1"/>
          </p:cNvSpPr>
          <p:nvPr/>
        </p:nvSpPr>
        <p:spPr>
          <a:xfrm>
            <a:off x="1400175" y="182562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Encapsulated JDK internal APIs</a:t>
            </a:r>
            <a:endParaRPr lang="en-US" sz="2600" b="1"/>
          </a:p>
        </p:txBody>
      </p:sp>
      <p:sp>
        <p:nvSpPr>
          <p:cNvPr id="15" name="Text Placeholder 4"/>
          <p:cNvSpPr>
            <a:spLocks noGrp="1"/>
          </p:cNvSpPr>
          <p:nvPr/>
        </p:nvSpPr>
        <p:spPr>
          <a:xfrm>
            <a:off x="1400175" y="291655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Cyclic dependencies</a:t>
            </a:r>
            <a:endParaRPr lang="en-US" sz="2600" b="1"/>
          </a:p>
        </p:txBody>
      </p:sp>
      <p:sp>
        <p:nvSpPr>
          <p:cNvPr id="16" name="Text Placeholder 4"/>
          <p:cNvSpPr>
            <a:spLocks noGrp="1"/>
          </p:cNvSpPr>
          <p:nvPr/>
        </p:nvSpPr>
        <p:spPr>
          <a:xfrm>
            <a:off x="1400175" y="4007485"/>
            <a:ext cx="5885815" cy="5308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Split package</a:t>
            </a:r>
            <a:endParaRPr lang="en-US" sz="2600" b="1"/>
          </a:p>
        </p:txBody>
      </p:sp>
      <p:sp>
        <p:nvSpPr>
          <p:cNvPr id="17" name="Text Placeholder 4"/>
          <p:cNvSpPr>
            <a:spLocks noGrp="1"/>
          </p:cNvSpPr>
          <p:nvPr/>
        </p:nvSpPr>
        <p:spPr>
          <a:xfrm>
            <a:off x="1400175" y="5098415"/>
            <a:ext cx="6105525" cy="102552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600" b="1">
                <a:sym typeface="+mn-ea"/>
              </a:rPr>
              <a:t>Limited support of jlink</a:t>
            </a:r>
            <a:r>
              <a:rPr lang="en-US" sz="2600" b="1" baseline="30000">
                <a:sym typeface="+mn-ea"/>
              </a:rPr>
              <a:t>(*)</a:t>
            </a:r>
            <a:r>
              <a:rPr lang="en-US" sz="2600" b="1">
                <a:sym typeface="+mn-ea"/>
              </a:rPr>
              <a:t> &amp; build plugin to build runtime image</a:t>
            </a:r>
            <a:endParaRPr lang="en-US" sz="2600" b="1"/>
          </a:p>
        </p:txBody>
      </p:sp>
    </p:spTree>
    <p:extLst>
      <p:ext uri="{BB962C8B-B14F-4D97-AF65-F5344CB8AC3E}">
        <p14:creationId xmlns:p14="http://schemas.microsoft.com/office/powerpoint/2010/main" val="29527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3" presetClass="exit" presetSubtype="10" fill="hold" nodeType="withEffect">
                                  <p:stCondLst>
                                    <p:cond delay="0"/>
                                  </p:stCondLst>
                                  <p:childTnLst>
                                    <p:animEffect transition="out" filter="blinds(horizontal)">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5"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Get started</a:t>
            </a:r>
          </a:p>
        </p:txBody>
      </p:sp>
      <p:sp>
        <p:nvSpPr>
          <p:cNvPr id="5" name="Text Placeholder 4"/>
          <p:cNvSpPr>
            <a:spLocks noGrp="1"/>
          </p:cNvSpPr>
          <p:nvPr>
            <p:ph type="body" sz="quarter" idx="11"/>
          </p:nvPr>
        </p:nvSpPr>
        <p:spPr>
          <a:xfrm>
            <a:off x="990600" y="1676400"/>
            <a:ext cx="9601835" cy="4157345"/>
          </a:xfrm>
        </p:spPr>
        <p:txBody>
          <a:bodyPr/>
          <a:lstStyle/>
          <a:p>
            <a:pPr>
              <a:lnSpc>
                <a:spcPct val="220000"/>
              </a:lnSpc>
            </a:pPr>
            <a:r>
              <a:rPr lang="en-US" sz="2600" b="1"/>
              <a:t>Step 1: Determine module's boundary</a:t>
            </a:r>
          </a:p>
          <a:p>
            <a:pPr>
              <a:lnSpc>
                <a:spcPct val="220000"/>
              </a:lnSpc>
            </a:pPr>
            <a:r>
              <a:rPr lang="en-US" sz="2600" b="1"/>
              <a:t>Step 2: Prepare module structure &amp; refactor code</a:t>
            </a:r>
          </a:p>
          <a:p>
            <a:pPr>
              <a:lnSpc>
                <a:spcPct val="220000"/>
              </a:lnSpc>
            </a:pPr>
            <a:r>
              <a:rPr lang="en-US" sz="2600" b="1"/>
              <a:t>Step 3: Add module descriptors bottom-up</a:t>
            </a:r>
          </a:p>
          <a:p>
            <a:pPr>
              <a:lnSpc>
                <a:spcPct val="220000"/>
              </a:lnSpc>
            </a:pPr>
            <a:r>
              <a:rPr lang="en-US" sz="2600" b="1"/>
              <a:t>Step 4: Resolve issues &amp; make </a:t>
            </a:r>
            <a:r>
              <a:rPr lang="vi-VN" altLang="en-US" sz="2600" b="1"/>
              <a:t>the </a:t>
            </a:r>
            <a:r>
              <a:rPr lang="en-US" sz="2600" b="1"/>
              <a:t>aplication work</a:t>
            </a:r>
          </a:p>
        </p:txBody>
      </p:sp>
    </p:spTree>
    <p:extLst>
      <p:ext uri="{BB962C8B-B14F-4D97-AF65-F5344CB8AC3E}">
        <p14:creationId xmlns:p14="http://schemas.microsoft.com/office/powerpoint/2010/main" val="2259681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p:nvPr/>
        </p:nvSpPr>
        <p:spPr>
          <a:xfrm>
            <a:off x="-152401" y="5147789"/>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6" name="Rectangle 5"/>
          <p:cNvSpPr/>
          <p:nvPr/>
        </p:nvSpPr>
        <p:spPr>
          <a:xfrm>
            <a:off x="2884234" y="5801148"/>
            <a:ext cx="6716965" cy="580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41" name="TextBox 40"/>
          <p:cNvSpPr txBox="1"/>
          <p:nvPr/>
        </p:nvSpPr>
        <p:spPr>
          <a:xfrm>
            <a:off x="9801225" y="2900363"/>
            <a:ext cx="184731" cy="369332"/>
          </a:xfrm>
          <a:prstGeom prst="rect">
            <a:avLst/>
          </a:prstGeom>
          <a:noFill/>
        </p:spPr>
        <p:txBody>
          <a:bodyPr wrap="none" rtlCol="0">
            <a:spAutoFit/>
          </a:bodyPr>
          <a:lstStyle/>
          <a:p>
            <a:endParaRPr lang="en-US" dirty="0"/>
          </a:p>
        </p:txBody>
      </p:sp>
      <p:sp>
        <p:nvSpPr>
          <p:cNvPr id="45" name="Round Diagonal Corner Rectangle 44"/>
          <p:cNvSpPr/>
          <p:nvPr/>
        </p:nvSpPr>
        <p:spPr>
          <a:xfrm>
            <a:off x="6235415" y="985545"/>
            <a:ext cx="908717" cy="609601"/>
          </a:xfrm>
          <a:prstGeom prst="round2DiagRect">
            <a:avLst/>
          </a:prstGeom>
          <a:blipFill>
            <a:blip r:embed="rId3"/>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3792" y="2737222"/>
            <a:ext cx="695613" cy="695613"/>
          </a:xfrm>
          <a:prstGeom prst="rect">
            <a:avLst/>
          </a:prstGeom>
        </p:spPr>
      </p:pic>
      <p:sp>
        <p:nvSpPr>
          <p:cNvPr id="53" name="Rounded Rectangle 52"/>
          <p:cNvSpPr/>
          <p:nvPr/>
        </p:nvSpPr>
        <p:spPr>
          <a:xfrm>
            <a:off x="2624913"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Thread1</a:t>
            </a:r>
          </a:p>
        </p:txBody>
      </p:sp>
      <p:sp>
        <p:nvSpPr>
          <p:cNvPr id="54" name="Rounded Rectangle 53"/>
          <p:cNvSpPr/>
          <p:nvPr/>
        </p:nvSpPr>
        <p:spPr>
          <a:xfrm>
            <a:off x="5444814" y="-40483"/>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Thread2</a:t>
            </a:r>
          </a:p>
        </p:txBody>
      </p:sp>
      <p:sp>
        <p:nvSpPr>
          <p:cNvPr id="55" name="Rounded Rectangle 54"/>
          <p:cNvSpPr/>
          <p:nvPr/>
        </p:nvSpPr>
        <p:spPr>
          <a:xfrm>
            <a:off x="8095749" y="-33602"/>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Thread3</a:t>
            </a:r>
          </a:p>
        </p:txBody>
      </p:sp>
      <p:sp>
        <p:nvSpPr>
          <p:cNvPr id="44" name="Oval 43"/>
          <p:cNvSpPr/>
          <p:nvPr/>
        </p:nvSpPr>
        <p:spPr>
          <a:xfrm>
            <a:off x="8686800" y="585788"/>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1" y="609601"/>
            <a:ext cx="990600" cy="838200"/>
          </a:xfrm>
          <a:prstGeom prst="ellipse">
            <a:avLst/>
          </a:prstGeom>
          <a:blipFill>
            <a:blip r:embed="rId6"/>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6268" y="3709859"/>
            <a:ext cx="418264" cy="669223"/>
          </a:xfrm>
          <a:prstGeom prst="rect">
            <a:avLst/>
          </a:prstGeom>
        </p:spPr>
      </p:pic>
      <p:cxnSp>
        <p:nvCxnSpPr>
          <p:cNvPr id="60" name="Straight Connector 59"/>
          <p:cNvCxnSpPr/>
          <p:nvPr/>
        </p:nvCxnSpPr>
        <p:spPr>
          <a:xfrm>
            <a:off x="5105400" y="58578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4800" y="609601"/>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82700" y="3757268"/>
            <a:ext cx="418264" cy="669223"/>
          </a:xfrm>
          <a:prstGeom prst="rect">
            <a:avLst/>
          </a:prstGeom>
        </p:spPr>
      </p:pic>
      <p:cxnSp>
        <p:nvCxnSpPr>
          <p:cNvPr id="65" name="Straight Arrow Connector 64"/>
          <p:cNvCxnSpPr>
            <a:stCxn id="45" idx="2"/>
            <a:endCxn id="58" idx="0"/>
          </p:cNvCxnSpPr>
          <p:nvPr/>
        </p:nvCxnSpPr>
        <p:spPr>
          <a:xfrm flipH="1">
            <a:off x="5105400" y="1290346"/>
            <a:ext cx="1130015" cy="24195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8" idx="0"/>
          </p:cNvCxnSpPr>
          <p:nvPr/>
        </p:nvCxnSpPr>
        <p:spPr>
          <a:xfrm>
            <a:off x="3615838" y="3250889"/>
            <a:ext cx="1489562" cy="4589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5" idx="0"/>
            <a:endCxn id="62" idx="0"/>
          </p:cNvCxnSpPr>
          <p:nvPr/>
        </p:nvCxnSpPr>
        <p:spPr>
          <a:xfrm>
            <a:off x="7144132" y="1290346"/>
            <a:ext cx="847700" cy="24669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2" idx="0"/>
          </p:cNvCxnSpPr>
          <p:nvPr/>
        </p:nvCxnSpPr>
        <p:spPr>
          <a:xfrm flipH="1">
            <a:off x="7991832" y="3432835"/>
            <a:ext cx="1347573" cy="3244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8">
            <a:extLst>
              <a:ext uri="{28A0092B-C50C-407E-A947-70E740481C1C}">
                <a14:useLocalDpi xmlns:a14="http://schemas.microsoft.com/office/drawing/2010/main" val="0"/>
              </a:ext>
            </a:extLst>
          </a:blip>
          <a:srcRect l="18537" t="8685" r="16076" b="5798"/>
          <a:stretch>
            <a:fillRect/>
          </a:stretch>
        </p:blipFill>
        <p:spPr>
          <a:xfrm>
            <a:off x="1063660" y="1306368"/>
            <a:ext cx="932232" cy="1524000"/>
          </a:xfrm>
          <a:prstGeom prst="rect">
            <a:avLst/>
          </a:prstGeom>
          <a:ln w="25400">
            <a:solidFill>
              <a:schemeClr val="tx1"/>
            </a:solidFill>
          </a:ln>
        </p:spPr>
      </p:pic>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l="17736" t="-6079" r="15402"/>
          <a:stretch>
            <a:fillRect/>
          </a:stretch>
        </p:blipFill>
        <p:spPr>
          <a:xfrm>
            <a:off x="9208077" y="2743543"/>
            <a:ext cx="613355" cy="647569"/>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3275" y="2688269"/>
            <a:ext cx="695613" cy="695613"/>
          </a:xfrm>
          <a:prstGeom prst="rect">
            <a:avLst/>
          </a:prstGeom>
        </p:spPr>
      </p:pic>
      <p:pic>
        <p:nvPicPr>
          <p:cNvPr id="49" name="Picture 48"/>
          <p:cNvPicPr>
            <a:picLocks noChangeAspect="1"/>
          </p:cNvPicPr>
          <p:nvPr/>
        </p:nvPicPr>
        <p:blipFill rotWithShape="1">
          <a:blip r:embed="rId10" cstate="print">
            <a:extLst>
              <a:ext uri="{28A0092B-C50C-407E-A947-70E740481C1C}">
                <a14:useLocalDpi xmlns:a14="http://schemas.microsoft.com/office/drawing/2010/main" val="0"/>
              </a:ext>
            </a:extLst>
          </a:blip>
          <a:srcRect l="-5916" t="1" b="34414"/>
          <a:stretch>
            <a:fillRect/>
          </a:stretch>
        </p:blipFill>
        <p:spPr>
          <a:xfrm>
            <a:off x="3564847" y="2780640"/>
            <a:ext cx="787709" cy="498745"/>
          </a:xfrm>
          <a:prstGeom prst="rect">
            <a:avLst/>
          </a:prstGeom>
        </p:spPr>
      </p:pic>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4400" y="1745308"/>
            <a:ext cx="1049385" cy="787039"/>
          </a:xfrm>
          <a:prstGeom prst="rect">
            <a:avLst/>
          </a:prstGeom>
        </p:spPr>
      </p:pic>
      <p:pic>
        <p:nvPicPr>
          <p:cNvPr id="81" name="Picture 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62063" y="1764307"/>
            <a:ext cx="1039161" cy="779371"/>
          </a:xfrm>
          <a:prstGeom prst="rect">
            <a:avLst/>
          </a:prstGeom>
        </p:spPr>
      </p:pic>
    </p:spTree>
    <p:extLst>
      <p:ext uri="{BB962C8B-B14F-4D97-AF65-F5344CB8AC3E}">
        <p14:creationId xmlns:p14="http://schemas.microsoft.com/office/powerpoint/2010/main" val="4122669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1"/>
          <p:cNvSpPr txBox="1"/>
          <p:nvPr/>
        </p:nvSpPr>
        <p:spPr>
          <a:xfrm>
            <a:off x="2667000" y="2362200"/>
            <a:ext cx="6934201" cy="685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smtClean="0">
                <a:ln w="9525">
                  <a:solidFill>
                    <a:schemeClr val="bg1"/>
                  </a:solidFill>
                  <a:prstDash val="solid"/>
                </a:ln>
                <a:effectLst>
                  <a:outerShdw blurRad="12700" dist="38100" dir="2700000" algn="tl" rotWithShape="0">
                    <a:schemeClr val="bg1">
                      <a:lumMod val="50000"/>
                    </a:schemeClr>
                  </a:outerShdw>
                </a:effectLst>
              </a:rPr>
              <a:t>FUTURE INTERFACE</a:t>
            </a:r>
            <a:endParaRPr lang="en-US" sz="4800"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Rectangle 2"/>
          <p:cNvSpPr/>
          <p:nvPr/>
        </p:nvSpPr>
        <p:spPr>
          <a:xfrm>
            <a:off x="5486400" y="3048000"/>
            <a:ext cx="630555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JAVA5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649492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271195" y="4779761"/>
            <a:ext cx="5624242" cy="1815882"/>
          </a:xfrm>
          <a:prstGeom prst="rect">
            <a:avLst/>
          </a:prstGeom>
          <a:ln>
            <a:solidFill>
              <a:schemeClr val="tx1"/>
            </a:solidFill>
          </a:ln>
        </p:spPr>
        <p:txBody>
          <a:bodyPr wrap="square">
            <a:spAutoFit/>
          </a:bodyPr>
          <a:lstStyle/>
          <a:p>
            <a:r>
              <a:rPr lang="en-US" sz="1400" dirty="0" smtClean="0">
                <a:latin typeface="Menlo" charset="0"/>
              </a:rPr>
              <a:t>Future&lt;Integer</a:t>
            </a:r>
            <a:r>
              <a:rPr lang="en-US" sz="1400" dirty="0">
                <a:latin typeface="Menlo" charset="0"/>
              </a:rPr>
              <a:t>&gt; </a:t>
            </a:r>
            <a:r>
              <a:rPr lang="en-US" sz="1400" dirty="0">
                <a:solidFill>
                  <a:srgbClr val="6A3E3E"/>
                </a:solidFill>
                <a:latin typeface="Menlo" charset="0"/>
              </a:rPr>
              <a:t>future</a:t>
            </a:r>
            <a:r>
              <a:rPr lang="en-US" sz="1400" dirty="0">
                <a:latin typeface="Menlo" charset="0"/>
              </a:rPr>
              <a:t> = </a:t>
            </a:r>
            <a:r>
              <a:rPr lang="en-US" sz="1400" dirty="0" err="1" smtClean="0">
                <a:solidFill>
                  <a:srgbClr val="6A3E3E"/>
                </a:solidFill>
                <a:latin typeface="Menlo" charset="0"/>
              </a:rPr>
              <a:t>executor</a:t>
            </a:r>
            <a:r>
              <a:rPr lang="en-US" sz="1400" dirty="0" err="1" smtClean="0">
                <a:latin typeface="Menlo" charset="0"/>
              </a:rPr>
              <a:t>.submit</a:t>
            </a:r>
            <a:r>
              <a:rPr lang="en-US" sz="1400" dirty="0" smtClean="0">
                <a:latin typeface="Menlo" charset="0"/>
              </a:rPr>
              <a:t>(</a:t>
            </a:r>
          </a:p>
          <a:p>
            <a:r>
              <a:rPr lang="en-US" sz="1400" b="1" dirty="0" smtClean="0">
                <a:solidFill>
                  <a:srgbClr val="7F0055"/>
                </a:solidFill>
                <a:latin typeface="Menlo" charset="0"/>
              </a:rPr>
              <a:t>			new</a:t>
            </a:r>
            <a:r>
              <a:rPr lang="en-US" sz="1400" dirty="0" smtClean="0">
                <a:latin typeface="Menlo" charset="0"/>
              </a:rPr>
              <a:t> Callable&lt;Integer&gt;() {</a:t>
            </a:r>
          </a:p>
          <a:p>
            <a:pPr lvl="1"/>
            <a:r>
              <a:rPr lang="en-US" sz="1400" b="1" dirty="0" smtClean="0">
                <a:solidFill>
                  <a:srgbClr val="7F0055"/>
                </a:solidFill>
                <a:latin typeface="Menlo" charset="0"/>
              </a:rPr>
              <a:t>public</a:t>
            </a:r>
            <a:r>
              <a:rPr lang="en-US" sz="1400" dirty="0" smtClean="0">
                <a:latin typeface="Menlo" charset="0"/>
              </a:rPr>
              <a:t> </a:t>
            </a:r>
            <a:r>
              <a:rPr lang="en-US" sz="1400" dirty="0">
                <a:latin typeface="Menlo" charset="0"/>
              </a:rPr>
              <a:t>Integer call() </a:t>
            </a:r>
            <a:r>
              <a:rPr lang="en-US" sz="1400" b="1" dirty="0">
                <a:solidFill>
                  <a:srgbClr val="7F0055"/>
                </a:solidFill>
                <a:latin typeface="Menlo" charset="0"/>
              </a:rPr>
              <a:t>throws</a:t>
            </a:r>
            <a:r>
              <a:rPr lang="en-US" sz="1400" dirty="0">
                <a:latin typeface="Menlo" charset="0"/>
              </a:rPr>
              <a:t> Exception {</a:t>
            </a:r>
          </a:p>
          <a:p>
            <a:pPr lvl="1"/>
            <a:r>
              <a:rPr lang="en-US" sz="1400" b="1" dirty="0" smtClean="0">
                <a:solidFill>
                  <a:srgbClr val="7F0055"/>
                </a:solidFill>
                <a:latin typeface="Menlo" charset="0"/>
              </a:rPr>
              <a:t>	return</a:t>
            </a:r>
            <a:r>
              <a:rPr lang="en-US" sz="1400" dirty="0" smtClean="0">
                <a:latin typeface="Menlo" charset="0"/>
              </a:rPr>
              <a:t> </a:t>
            </a:r>
            <a:r>
              <a:rPr lang="en-US" sz="1400" dirty="0">
                <a:latin typeface="Menlo" charset="0"/>
              </a:rPr>
              <a:t>2 * 3;</a:t>
            </a:r>
          </a:p>
          <a:p>
            <a:pPr lvl="1"/>
            <a:r>
              <a:rPr lang="en-US" sz="1400" dirty="0" smtClean="0">
                <a:latin typeface="Menlo" charset="0"/>
              </a:rPr>
              <a:t>	}</a:t>
            </a:r>
            <a:endParaRPr lang="en-US" sz="1400" dirty="0">
              <a:latin typeface="Menlo" charset="0"/>
            </a:endParaRPr>
          </a:p>
          <a:p>
            <a:pPr lvl="1"/>
            <a:r>
              <a:rPr lang="en-US" sz="1400" dirty="0">
                <a:latin typeface="Menlo" charset="0"/>
              </a:rPr>
              <a:t>});</a:t>
            </a:r>
          </a:p>
          <a:p>
            <a:r>
              <a:rPr lang="en-US" sz="1400" dirty="0">
                <a:solidFill>
                  <a:srgbClr val="3F7F5F"/>
                </a:solidFill>
                <a:latin typeface="Menlo" charset="0"/>
              </a:rPr>
              <a:t>//do something else</a:t>
            </a:r>
          </a:p>
          <a:p>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err="1">
                <a:solidFill>
                  <a:srgbClr val="6A3E3E"/>
                </a:solidFill>
                <a:latin typeface="Menlo" charset="0"/>
              </a:rPr>
              <a:t>future</a:t>
            </a:r>
            <a:r>
              <a:rPr lang="en-US" sz="1400" dirty="0" err="1">
                <a:latin typeface="Menlo" charset="0"/>
              </a:rPr>
              <a:t>.get</a:t>
            </a:r>
            <a:r>
              <a:rPr lang="en-US" sz="1400" dirty="0">
                <a:latin typeface="Menlo" charset="0"/>
              </a:rPr>
              <a:t>());</a:t>
            </a:r>
            <a:endParaRPr lang="en-US" sz="1400" dirty="0">
              <a:effectLst/>
              <a:latin typeface="Menlo" charset="0"/>
            </a:endParaRPr>
          </a:p>
        </p:txBody>
      </p:sp>
      <p:sp>
        <p:nvSpPr>
          <p:cNvPr id="16" name="Rectangle 15"/>
          <p:cNvSpPr/>
          <p:nvPr/>
        </p:nvSpPr>
        <p:spPr>
          <a:xfrm>
            <a:off x="2853538" y="3736977"/>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solidFill>
                <a:latin typeface="Abadi MT Condensed Light" charset="0"/>
                <a:ea typeface="Abadi MT Condensed Light" charset="0"/>
                <a:cs typeface="Abadi MT Condensed Light" charset="0"/>
              </a:rPr>
              <a:t>Runnable</a:t>
            </a:r>
            <a:endParaRPr lang="en-US" sz="1400" i="1" dirty="0">
              <a:solidFill>
                <a:schemeClr val="tx1"/>
              </a:solidFill>
              <a:latin typeface="Abadi MT Condensed Light" charset="0"/>
              <a:ea typeface="Abadi MT Condensed Light" charset="0"/>
              <a:cs typeface="Abadi MT Condensed Light" charset="0"/>
            </a:endParaRPr>
          </a:p>
        </p:txBody>
      </p:sp>
      <p:cxnSp>
        <p:nvCxnSpPr>
          <p:cNvPr id="19" name="Straight Connector 18"/>
          <p:cNvCxnSpPr/>
          <p:nvPr/>
        </p:nvCxnSpPr>
        <p:spPr>
          <a:xfrm>
            <a:off x="1161021" y="1905000"/>
            <a:ext cx="0"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20570" y="1874520"/>
            <a:ext cx="304609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Abadi MT Condensed Light" charset="0"/>
                <a:ea typeface="Abadi MT Condensed Light" charset="0"/>
                <a:cs typeface="Abadi MT Condensed Light" charset="0"/>
              </a:rPr>
              <a:t>Separate Thread </a:t>
            </a:r>
            <a:r>
              <a:rPr lang="en-US" dirty="0" smtClean="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22" name="Bent-Up Arrow 21"/>
          <p:cNvSpPr/>
          <p:nvPr/>
        </p:nvSpPr>
        <p:spPr>
          <a:xfrm flipV="1">
            <a:off x="1161021" y="2467230"/>
            <a:ext cx="1926623"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5145" y="2848230"/>
            <a:ext cx="1714500" cy="9153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5" name="Rectangle 24"/>
          <p:cNvSpPr/>
          <p:nvPr/>
        </p:nvSpPr>
        <p:spPr>
          <a:xfrm>
            <a:off x="420645" y="1524301"/>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cxnSp>
        <p:nvCxnSpPr>
          <p:cNvPr id="3" name="Straight Arrow Connector 2"/>
          <p:cNvCxnSpPr>
            <a:stCxn id="24" idx="2"/>
          </p:cNvCxnSpPr>
          <p:nvPr/>
        </p:nvCxnSpPr>
        <p:spPr>
          <a:xfrm>
            <a:off x="2992395" y="3763546"/>
            <a:ext cx="0" cy="381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ross 5"/>
          <p:cNvSpPr/>
          <p:nvPr/>
        </p:nvSpPr>
        <p:spPr>
          <a:xfrm rot="2739549">
            <a:off x="2678537" y="3952002"/>
            <a:ext cx="685800" cy="685800"/>
          </a:xfrm>
          <a:prstGeom prst="plus">
            <a:avLst>
              <a:gd name="adj" fmla="val 4121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641141" y="368815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smtClean="0">
                <a:solidFill>
                  <a:schemeClr val="tx1"/>
                </a:solidFill>
                <a:latin typeface="Abadi MT Condensed Light" charset="0"/>
                <a:ea typeface="Abadi MT Condensed Light" charset="0"/>
                <a:cs typeface="Abadi MT Condensed Light" charset="0"/>
              </a:rPr>
              <a:t>Callable</a:t>
            </a:r>
            <a:endParaRPr lang="en-US" i="1" dirty="0">
              <a:solidFill>
                <a:schemeClr val="tx1"/>
              </a:solidFill>
              <a:latin typeface="Abadi MT Condensed Light" charset="0"/>
              <a:ea typeface="Abadi MT Condensed Light" charset="0"/>
              <a:cs typeface="Abadi MT Condensed Light" charset="0"/>
            </a:endParaRPr>
          </a:p>
        </p:txBody>
      </p:sp>
      <p:cxnSp>
        <p:nvCxnSpPr>
          <p:cNvPr id="18" name="Straight Connector 17"/>
          <p:cNvCxnSpPr/>
          <p:nvPr/>
        </p:nvCxnSpPr>
        <p:spPr>
          <a:xfrm flipH="1">
            <a:off x="7687962" y="1905000"/>
            <a:ext cx="1" cy="230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915400" y="1905000"/>
            <a:ext cx="293941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smtClean="0">
                <a:solidFill>
                  <a:schemeClr val="tx1"/>
                </a:solidFill>
                <a:latin typeface="Abadi MT Condensed Light" charset="0"/>
                <a:ea typeface="Abadi MT Condensed Light" charset="0"/>
                <a:cs typeface="Abadi MT Condensed Light" charset="0"/>
              </a:rPr>
              <a:t>Separate Thread 	</a:t>
            </a:r>
            <a:endParaRPr lang="en-US" dirty="0">
              <a:solidFill>
                <a:schemeClr val="tx1"/>
              </a:solidFill>
              <a:latin typeface="Abadi MT Condensed Light" charset="0"/>
              <a:ea typeface="Abadi MT Condensed Light" charset="0"/>
              <a:cs typeface="Abadi MT Condensed Light" charset="0"/>
            </a:endParaRPr>
          </a:p>
        </p:txBody>
      </p:sp>
      <p:sp>
        <p:nvSpPr>
          <p:cNvPr id="23" name="Bent-Up Arrow 22"/>
          <p:cNvSpPr/>
          <p:nvPr/>
        </p:nvSpPr>
        <p:spPr>
          <a:xfrm flipV="1">
            <a:off x="7687963" y="2467230"/>
            <a:ext cx="2181482" cy="381000"/>
          </a:xfrm>
          <a:prstGeom prst="bentUpArrow">
            <a:avLst>
              <a:gd name="adj1" fmla="val 5835"/>
              <a:gd name="adj2" fmla="val 25000"/>
              <a:gd name="adj3" fmla="val 264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915400" y="2848229"/>
            <a:ext cx="1714500" cy="8887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badi MT Condensed Light" charset="0"/>
                <a:ea typeface="Abadi MT Condensed Light" charset="0"/>
                <a:cs typeface="Abadi MT Condensed Light" charset="0"/>
              </a:rPr>
              <a:t>Task</a:t>
            </a:r>
            <a:endParaRPr lang="en-US" dirty="0">
              <a:solidFill>
                <a:schemeClr val="bg1"/>
              </a:solidFill>
              <a:latin typeface="Abadi MT Condensed Light" charset="0"/>
              <a:ea typeface="Abadi MT Condensed Light" charset="0"/>
              <a:cs typeface="Abadi MT Condensed Light" charset="0"/>
            </a:endParaRPr>
          </a:p>
        </p:txBody>
      </p:sp>
      <p:sp>
        <p:nvSpPr>
          <p:cNvPr id="28" name="Rectangle 27"/>
          <p:cNvSpPr/>
          <p:nvPr/>
        </p:nvSpPr>
        <p:spPr>
          <a:xfrm>
            <a:off x="6934456" y="1447700"/>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Abadi MT Condensed Light" charset="0"/>
                <a:ea typeface="Abadi MT Condensed Light" charset="0"/>
                <a:cs typeface="Abadi MT Condensed Light" charset="0"/>
              </a:rPr>
              <a:t>MainThread</a:t>
            </a:r>
            <a:endParaRPr lang="en-US" dirty="0">
              <a:solidFill>
                <a:schemeClr val="tx1"/>
              </a:solidFill>
              <a:latin typeface="Abadi MT Condensed Light" charset="0"/>
              <a:ea typeface="Abadi MT Condensed Light" charset="0"/>
              <a:cs typeface="Abadi MT Condensed Light" charset="0"/>
            </a:endParaRPr>
          </a:p>
        </p:txBody>
      </p:sp>
      <p:sp>
        <p:nvSpPr>
          <p:cNvPr id="31" name="Bent-Up Arrow 30"/>
          <p:cNvSpPr/>
          <p:nvPr/>
        </p:nvSpPr>
        <p:spPr>
          <a:xfrm rot="5400000" flipV="1">
            <a:off x="8516120" y="2935389"/>
            <a:ext cx="448970" cy="2105284"/>
          </a:xfrm>
          <a:prstGeom prst="bentUpArrow">
            <a:avLst>
              <a:gd name="adj1" fmla="val 3618"/>
              <a:gd name="adj2" fmla="val 17912"/>
              <a:gd name="adj3" fmla="val 473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08235" y="5428210"/>
            <a:ext cx="1456037" cy="259492"/>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Content Placeholder 1"/>
          <p:cNvSpPr txBox="1"/>
          <p:nvPr/>
        </p:nvSpPr>
        <p:spPr>
          <a:xfrm>
            <a:off x="7197293" y="414535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0" i="1" dirty="0" smtClean="0">
                <a:solidFill>
                  <a:schemeClr val="accent4"/>
                </a:solidFill>
              </a:rPr>
              <a:t>Return Value with </a:t>
            </a:r>
            <a:r>
              <a:rPr lang="en-US" sz="1600" i="1" dirty="0" smtClean="0">
                <a:solidFill>
                  <a:schemeClr val="accent4"/>
                </a:solidFill>
              </a:rPr>
              <a:t>get()</a:t>
            </a:r>
            <a:endParaRPr lang="en-US" sz="1600" i="1" dirty="0">
              <a:solidFill>
                <a:schemeClr val="accent4"/>
              </a:solidFill>
            </a:endParaRPr>
          </a:p>
        </p:txBody>
      </p:sp>
      <p:sp>
        <p:nvSpPr>
          <p:cNvPr id="30" name="Rectangle 29"/>
          <p:cNvSpPr/>
          <p:nvPr/>
        </p:nvSpPr>
        <p:spPr>
          <a:xfrm>
            <a:off x="2534989" y="1287215"/>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Runnable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TRADITIONAL VS MODEL ASYNCHRONOUS </a:t>
            </a:r>
            <a:endParaRPr lang="en-US" i="1" dirty="0"/>
          </a:p>
        </p:txBody>
      </p:sp>
      <p:sp>
        <p:nvSpPr>
          <p:cNvPr id="4" name="Rectangle 3"/>
          <p:cNvSpPr/>
          <p:nvPr/>
        </p:nvSpPr>
        <p:spPr>
          <a:xfrm>
            <a:off x="1353739" y="848263"/>
            <a:ext cx="2619628" cy="523220"/>
          </a:xfrm>
          <a:prstGeom prst="rect">
            <a:avLst/>
          </a:prstGeom>
        </p:spPr>
        <p:txBody>
          <a:bodyPr wrap="none">
            <a:spAutoFit/>
          </a:bodyPr>
          <a:lstStyle/>
          <a:p>
            <a:r>
              <a:rPr lang="en-US" sz="2800" i="1" dirty="0">
                <a:ln w="0"/>
                <a:solidFill>
                  <a:schemeClr val="accent1"/>
                </a:solidFill>
                <a:effectLst>
                  <a:outerShdw blurRad="38100" dist="25400" dir="5400000" algn="ctr" rotWithShape="0">
                    <a:srgbClr val="6E747A">
                      <a:alpha val="43000"/>
                    </a:srgbClr>
                  </a:outerShdw>
                </a:effectLst>
              </a:rPr>
              <a:t>TRADITIONAL</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7636766" y="830735"/>
            <a:ext cx="2893100" cy="523220"/>
          </a:xfrm>
          <a:prstGeom prst="rect">
            <a:avLst/>
          </a:prstGeom>
        </p:spPr>
        <p:txBody>
          <a:bodyPr wrap="none">
            <a:spAutoFit/>
          </a:bodyPr>
          <a:lstStyle/>
          <a:p>
            <a:r>
              <a:rPr lang="en-US" sz="2800" i="1" dirty="0" smtClean="0">
                <a:ln w="0"/>
                <a:solidFill>
                  <a:schemeClr val="accent1"/>
                </a:solidFill>
                <a:effectLst>
                  <a:outerShdw blurRad="38100" dist="25400" dir="5400000" algn="ctr" rotWithShape="0">
                    <a:srgbClr val="6E747A">
                      <a:alpha val="43000"/>
                    </a:srgbClr>
                  </a:outerShdw>
                </a:effectLst>
              </a:rPr>
              <a:t>JAVA FUTRURE</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37" name="Rectangle 36"/>
          <p:cNvSpPr/>
          <p:nvPr/>
        </p:nvSpPr>
        <p:spPr>
          <a:xfrm>
            <a:off x="8648959" y="1268526"/>
            <a:ext cx="17145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i="1" dirty="0" smtClean="0">
                <a:solidFill>
                  <a:schemeClr val="accent3"/>
                </a:solidFill>
                <a:latin typeface="Abadi MT Condensed Light" charset="0"/>
                <a:ea typeface="Abadi MT Condensed Light" charset="0"/>
                <a:cs typeface="Abadi MT Condensed Light" charset="0"/>
              </a:rPr>
              <a:t>Callable</a:t>
            </a:r>
            <a:endParaRPr lang="en-US" sz="2000" b="1" i="1" dirty="0">
              <a:solidFill>
                <a:schemeClr val="accent3"/>
              </a:solidFill>
              <a:latin typeface="Abadi MT Condensed Light" charset="0"/>
              <a:ea typeface="Abadi MT Condensed Light" charset="0"/>
              <a:cs typeface="Abadi MT Condensed Light" charset="0"/>
            </a:endParaRPr>
          </a:p>
        </p:txBody>
      </p:sp>
      <p:sp>
        <p:nvSpPr>
          <p:cNvPr id="38" name="Rectangle 37"/>
          <p:cNvSpPr/>
          <p:nvPr/>
        </p:nvSpPr>
        <p:spPr>
          <a:xfrm>
            <a:off x="284637" y="3132782"/>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39" name="Rectangle 38"/>
          <p:cNvSpPr/>
          <p:nvPr/>
        </p:nvSpPr>
        <p:spPr>
          <a:xfrm>
            <a:off x="6934459" y="3171160"/>
            <a:ext cx="17145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Abadi MT Condensed Light" charset="0"/>
                <a:ea typeface="Abadi MT Condensed Light" charset="0"/>
                <a:cs typeface="Abadi MT Condensed Light" charset="0"/>
              </a:rPr>
              <a:t>doSomething</a:t>
            </a:r>
            <a:endParaRPr lang="en-US" dirty="0">
              <a:solidFill>
                <a:schemeClr val="bg1"/>
              </a:solidFill>
              <a:latin typeface="Abadi MT Condensed Light" charset="0"/>
              <a:ea typeface="Abadi MT Condensed Light" charset="0"/>
              <a:cs typeface="Abadi MT Condensed Light" charset="0"/>
            </a:endParaRPr>
          </a:p>
        </p:txBody>
      </p:sp>
      <p:sp>
        <p:nvSpPr>
          <p:cNvPr id="42" name="Rectangle 41"/>
          <p:cNvSpPr/>
          <p:nvPr/>
        </p:nvSpPr>
        <p:spPr>
          <a:xfrm>
            <a:off x="76200" y="4572000"/>
            <a:ext cx="4989556" cy="2031325"/>
          </a:xfrm>
          <a:prstGeom prst="rect">
            <a:avLst/>
          </a:prstGeom>
          <a:ln>
            <a:solidFill>
              <a:schemeClr val="tx1"/>
            </a:solidFill>
          </a:ln>
        </p:spPr>
        <p:txBody>
          <a:bodyPr wrap="square">
            <a:spAutoFit/>
          </a:bodyPr>
          <a:lstStyle/>
          <a:p>
            <a:r>
              <a:rPr lang="en-US" sz="1400" dirty="0">
                <a:latin typeface="Menlo" charset="0"/>
              </a:rPr>
              <a:t>Thread </a:t>
            </a:r>
            <a:r>
              <a:rPr lang="en-US" sz="1400" dirty="0">
                <a:solidFill>
                  <a:srgbClr val="6A3E3E"/>
                </a:solidFill>
                <a:latin typeface="Menlo" charset="0"/>
              </a:rPr>
              <a:t>thread2</a:t>
            </a:r>
            <a:r>
              <a:rPr lang="en-US" sz="1400" dirty="0">
                <a:latin typeface="Menlo" charset="0"/>
              </a:rPr>
              <a:t> = </a:t>
            </a:r>
            <a:r>
              <a:rPr lang="en-US" sz="1400" b="1" dirty="0">
                <a:solidFill>
                  <a:srgbClr val="7F0055"/>
                </a:solidFill>
                <a:latin typeface="Menlo" charset="0"/>
              </a:rPr>
              <a:t>new</a:t>
            </a:r>
            <a:r>
              <a:rPr lang="en-US" sz="1400" dirty="0">
                <a:latin typeface="Menlo" charset="0"/>
              </a:rPr>
              <a:t> Thread(</a:t>
            </a:r>
            <a:r>
              <a:rPr lang="en-US" sz="1400" b="1" dirty="0">
                <a:solidFill>
                  <a:srgbClr val="7F0055"/>
                </a:solidFill>
                <a:latin typeface="Menlo" charset="0"/>
              </a:rPr>
              <a:t>new</a:t>
            </a:r>
            <a:r>
              <a:rPr lang="en-US" sz="1400" dirty="0">
                <a:latin typeface="Menlo" charset="0"/>
              </a:rPr>
              <a:t> Runnable() {</a:t>
            </a:r>
          </a:p>
          <a:p>
            <a:pPr lvl="1"/>
            <a:r>
              <a:rPr lang="en-US" sz="1400" dirty="0">
                <a:solidFill>
                  <a:srgbClr val="646464"/>
                </a:solidFill>
                <a:latin typeface="Menlo" charset="0"/>
              </a:rPr>
              <a:t>@Override</a:t>
            </a:r>
          </a:p>
          <a:p>
            <a:pPr lvl="1"/>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void</a:t>
            </a:r>
            <a:r>
              <a:rPr lang="en-US" sz="1400" dirty="0">
                <a:latin typeface="Menlo" charset="0"/>
              </a:rPr>
              <a:t> run() {</a:t>
            </a:r>
          </a:p>
          <a:p>
            <a:pPr lvl="1"/>
            <a:r>
              <a:rPr lang="en-US" sz="1400" dirty="0" smtClean="0">
                <a:latin typeface="Menlo" charset="0"/>
              </a:rPr>
              <a:t>	</a:t>
            </a:r>
            <a:r>
              <a:rPr lang="en-US" sz="1400" dirty="0" err="1" smtClean="0">
                <a:latin typeface="Menlo" charset="0"/>
              </a:rPr>
              <a:t>System.</a:t>
            </a:r>
            <a:r>
              <a:rPr lang="en-US" sz="1400" b="1" i="1" dirty="0" err="1" smtClean="0">
                <a:solidFill>
                  <a:srgbClr val="0000C0"/>
                </a:solidFill>
                <a:latin typeface="Menlo" charset="0"/>
              </a:rPr>
              <a:t>out</a:t>
            </a:r>
            <a:r>
              <a:rPr lang="en-US" sz="1400" dirty="0" err="1" smtClean="0">
                <a:latin typeface="Menlo" charset="0"/>
              </a:rPr>
              <a:t>.println</a:t>
            </a:r>
            <a:r>
              <a:rPr lang="en-US" sz="1400" dirty="0" smtClean="0">
                <a:latin typeface="Menlo" charset="0"/>
              </a:rPr>
              <a:t>(2 </a:t>
            </a:r>
            <a:r>
              <a:rPr lang="en-US" sz="1400" dirty="0">
                <a:latin typeface="Menlo" charset="0"/>
              </a:rPr>
              <a:t>* 3); </a:t>
            </a:r>
          </a:p>
          <a:p>
            <a:pPr lvl="1"/>
            <a:r>
              <a:rPr lang="en-US" sz="1400" dirty="0">
                <a:latin typeface="Menlo" charset="0"/>
              </a:rPr>
              <a:t>}</a:t>
            </a:r>
          </a:p>
          <a:p>
            <a:r>
              <a:rPr lang="en-US" sz="1400" dirty="0" smtClean="0">
                <a:latin typeface="Menlo" charset="0"/>
              </a:rPr>
              <a:t>});</a:t>
            </a:r>
          </a:p>
          <a:p>
            <a:r>
              <a:rPr lang="en-US" sz="1400" dirty="0" smtClean="0">
                <a:latin typeface="Menlo" charset="0"/>
              </a:rPr>
              <a:t>//do something else</a:t>
            </a:r>
            <a:endParaRPr lang="en-US" sz="1400" dirty="0">
              <a:latin typeface="Menlo" charset="0"/>
            </a:endParaRPr>
          </a:p>
          <a:p>
            <a:r>
              <a:rPr lang="en-US" sz="1400" dirty="0">
                <a:solidFill>
                  <a:srgbClr val="6A3E3E"/>
                </a:solidFill>
                <a:latin typeface="Menlo" charset="0"/>
              </a:rPr>
              <a:t>thread2</a:t>
            </a:r>
            <a:r>
              <a:rPr lang="en-US" sz="1400" dirty="0">
                <a:latin typeface="Menlo" charset="0"/>
              </a:rPr>
              <a:t>.start();</a:t>
            </a:r>
          </a:p>
          <a:p>
            <a:r>
              <a:rPr lang="en-US" sz="1400" dirty="0">
                <a:solidFill>
                  <a:srgbClr val="6A3E3E"/>
                </a:solidFill>
                <a:latin typeface="Menlo" charset="0"/>
              </a:rPr>
              <a:t>thread2</a:t>
            </a:r>
            <a:r>
              <a:rPr lang="en-US" sz="1400" dirty="0">
                <a:latin typeface="Menlo" charset="0"/>
              </a:rPr>
              <a:t>.join();</a:t>
            </a:r>
            <a:endParaRPr lang="en-US" sz="1400" dirty="0">
              <a:effectLst/>
              <a:latin typeface="Menlo" charset="0"/>
            </a:endParaRPr>
          </a:p>
        </p:txBody>
      </p:sp>
    </p:spTree>
    <p:extLst>
      <p:ext uri="{BB962C8B-B14F-4D97-AF65-F5344CB8AC3E}">
        <p14:creationId xmlns:p14="http://schemas.microsoft.com/office/powerpoint/2010/main" val="26833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7" grpId="0"/>
      <p:bldP spid="21" grpId="0" bldLvl="0" animBg="1"/>
      <p:bldP spid="23" grpId="0" animBg="1"/>
      <p:bldP spid="27" grpId="0" animBg="1"/>
      <p:bldP spid="28" grpId="0" bldLvl="0" animBg="1"/>
      <p:bldP spid="31" grpId="0" animBg="1"/>
      <p:bldP spid="33" grpId="0" animBg="1"/>
      <p:bldP spid="34" grpId="0"/>
      <p:bldP spid="5" grpId="0"/>
      <p:bldP spid="37"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637" y="5213856"/>
            <a:ext cx="8764367" cy="954107"/>
          </a:xfrm>
          <a:prstGeom prst="rect">
            <a:avLst/>
          </a:prstGeom>
        </p:spPr>
        <p:txBody>
          <a:bodyPr wrap="square">
            <a:spAutoFit/>
          </a:bodyPr>
          <a:lstStyle/>
          <a:p>
            <a:r>
              <a:rPr lang="en-US" sz="1400" dirty="0" err="1">
                <a:latin typeface="Menlo" charset="0"/>
              </a:rPr>
              <a:t>ExecutorService</a:t>
            </a:r>
            <a:r>
              <a:rPr lang="en-US" sz="1400" dirty="0">
                <a:latin typeface="Menlo" charset="0"/>
              </a:rPr>
              <a:t> </a:t>
            </a:r>
            <a:r>
              <a:rPr lang="en-US" sz="1400" dirty="0">
                <a:solidFill>
                  <a:srgbClr val="6A3E3E"/>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a:t>
            </a:r>
          </a:p>
          <a:p>
            <a:r>
              <a:rPr lang="en-US" sz="1400" b="1" dirty="0">
                <a:solidFill>
                  <a:srgbClr val="7F0055"/>
                </a:solidFill>
                <a:latin typeface="Menlo" charset="0"/>
              </a:rPr>
              <a:t>for</a:t>
            </a:r>
            <a:r>
              <a:rPr lang="en-US" sz="1400" dirty="0">
                <a:latin typeface="Menlo" charset="0"/>
              </a:rPr>
              <a:t> (</a:t>
            </a:r>
            <a:r>
              <a:rPr lang="en-US" sz="1400" b="1" dirty="0" err="1">
                <a:solidFill>
                  <a:srgbClr val="7F0055"/>
                </a:solidFill>
                <a:latin typeface="Menlo" charset="0"/>
              </a:rPr>
              <a:t>int</a:t>
            </a:r>
            <a:r>
              <a:rPr lang="en-US" sz="1400" dirty="0">
                <a:latin typeface="Menlo" charset="0"/>
              </a:rPr>
              <a:t> </a:t>
            </a:r>
            <a:r>
              <a:rPr lang="en-US" sz="1400" dirty="0" err="1">
                <a:solidFill>
                  <a:srgbClr val="6A3E3E"/>
                </a:solidFill>
                <a:latin typeface="Menlo" charset="0"/>
              </a:rPr>
              <a:t>i</a:t>
            </a:r>
            <a:r>
              <a:rPr lang="en-US" sz="1400" dirty="0">
                <a:latin typeface="Menlo" charset="0"/>
              </a:rPr>
              <a:t>= 0; </a:t>
            </a:r>
            <a:r>
              <a:rPr lang="en-US" sz="1400" dirty="0" err="1">
                <a:solidFill>
                  <a:srgbClr val="6A3E3E"/>
                </a:solidFill>
                <a:latin typeface="Menlo" charset="0"/>
              </a:rPr>
              <a:t>i</a:t>
            </a:r>
            <a:r>
              <a:rPr lang="en-US" sz="1400" dirty="0">
                <a:latin typeface="Menlo" charset="0"/>
              </a:rPr>
              <a:t> &lt; 100000; </a:t>
            </a:r>
            <a:r>
              <a:rPr lang="en-US" sz="1400" dirty="0" err="1">
                <a:solidFill>
                  <a:srgbClr val="6A3E3E"/>
                </a:solidFill>
                <a:latin typeface="Menlo" charset="0"/>
              </a:rPr>
              <a:t>i</a:t>
            </a:r>
            <a:r>
              <a:rPr lang="en-US" sz="1400" dirty="0">
                <a:latin typeface="Menlo" charset="0"/>
              </a:rPr>
              <a:t>++) {</a:t>
            </a:r>
          </a:p>
          <a:p>
            <a:r>
              <a:rPr lang="en-US" sz="1400" dirty="0" smtClean="0">
                <a:solidFill>
                  <a:srgbClr val="6A3E3E"/>
                </a:solidFill>
                <a:latin typeface="Menlo" charset="0"/>
              </a:rPr>
              <a:t>	</a:t>
            </a:r>
            <a:r>
              <a:rPr lang="en-US" sz="1400" dirty="0" err="1" smtClean="0">
                <a:solidFill>
                  <a:srgbClr val="6A3E3E"/>
                </a:solidFill>
                <a:latin typeface="Menlo" charset="0"/>
              </a:rPr>
              <a:t>executor</a:t>
            </a:r>
            <a:r>
              <a:rPr lang="en-US" sz="1400" dirty="0" err="1" smtClean="0">
                <a:latin typeface="Menlo" charset="0"/>
              </a:rPr>
              <a:t>.submit</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2A00FF"/>
                </a:solidFill>
                <a:latin typeface="Menlo" charset="0"/>
              </a:rPr>
              <a:t>"My Class is running"</a:t>
            </a:r>
            <a:r>
              <a:rPr lang="en-US" sz="1400" dirty="0">
                <a:latin typeface="Menlo" charset="0"/>
              </a:rPr>
              <a:t>));</a:t>
            </a:r>
          </a:p>
          <a:p>
            <a:r>
              <a:rPr lang="en-US" sz="1400" dirty="0">
                <a:latin typeface="Menlo" charset="0"/>
              </a:rPr>
              <a:t>}</a:t>
            </a:r>
            <a:endParaRPr lang="en-US" sz="1400" dirty="0">
              <a:effectLst/>
              <a:latin typeface="Menlo" charset="0"/>
            </a:endParaRPr>
          </a:p>
        </p:txBody>
      </p:sp>
      <p:pic>
        <p:nvPicPr>
          <p:cNvPr id="23" name="Picture 22"/>
          <p:cNvPicPr>
            <a:picLocks noChangeAspect="1"/>
          </p:cNvPicPr>
          <p:nvPr/>
        </p:nvPicPr>
        <p:blipFill>
          <a:blip r:embed="rId3"/>
          <a:stretch>
            <a:fillRect/>
          </a:stretch>
        </p:blipFill>
        <p:spPr>
          <a:xfrm>
            <a:off x="317500" y="1981199"/>
            <a:ext cx="5461000" cy="1117600"/>
          </a:xfrm>
          <a:prstGeom prst="rect">
            <a:avLst/>
          </a:prstGeom>
        </p:spPr>
      </p:pic>
      <p:sp>
        <p:nvSpPr>
          <p:cNvPr id="28" name="Rectangle 27"/>
          <p:cNvSpPr/>
          <p:nvPr/>
        </p:nvSpPr>
        <p:spPr>
          <a:xfrm>
            <a:off x="2108844" y="1969359"/>
            <a:ext cx="762000" cy="228600"/>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352798" y="1669171"/>
            <a:ext cx="736601" cy="736601"/>
          </a:xfrm>
          <a:prstGeom prst="rect">
            <a:avLst/>
          </a:prstGeom>
        </p:spPr>
      </p:pic>
      <p:sp>
        <p:nvSpPr>
          <p:cNvPr id="33" name="Down Arrow 32"/>
          <p:cNvSpPr/>
          <p:nvPr/>
        </p:nvSpPr>
        <p:spPr>
          <a:xfrm>
            <a:off x="1442224" y="3467101"/>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1"/>
          <p:cNvSpPr txBox="1"/>
          <p:nvPr/>
        </p:nvSpPr>
        <p:spPr>
          <a:xfrm>
            <a:off x="-322990" y="4327270"/>
            <a:ext cx="3835228" cy="346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i="1" dirty="0" smtClean="0">
                <a:solidFill>
                  <a:schemeClr val="accent4"/>
                </a:solidFill>
              </a:rPr>
              <a:t>Java Executor Service</a:t>
            </a:r>
            <a:endParaRPr lang="en-US" sz="1600" i="1" dirty="0">
              <a:solidFill>
                <a:schemeClr val="accent4"/>
              </a:solidFill>
            </a:endParaRPr>
          </a:p>
        </p:txBody>
      </p:sp>
      <p:sp>
        <p:nvSpPr>
          <p:cNvPr id="35" name="Rectangle 34"/>
          <p:cNvSpPr/>
          <p:nvPr/>
        </p:nvSpPr>
        <p:spPr>
          <a:xfrm>
            <a:off x="3783743" y="2971963"/>
            <a:ext cx="11430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Submit Tasks</a:t>
            </a:r>
            <a:endParaRPr lang="en-US" b="1" dirty="0">
              <a:solidFill>
                <a:schemeClr val="tx1"/>
              </a:solidFill>
            </a:endParaRPr>
          </a:p>
        </p:txBody>
      </p:sp>
      <p:sp>
        <p:nvSpPr>
          <p:cNvPr id="36" name="Rectangle 35"/>
          <p:cNvSpPr/>
          <p:nvPr/>
        </p:nvSpPr>
        <p:spPr>
          <a:xfrm>
            <a:off x="5817221" y="3525103"/>
            <a:ext cx="556202" cy="556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1</a:t>
            </a:r>
            <a:endParaRPr lang="en-US" sz="1400" dirty="0">
              <a:solidFill>
                <a:schemeClr val="tx1"/>
              </a:solidFill>
            </a:endParaRPr>
          </a:p>
        </p:txBody>
      </p:sp>
      <p:sp>
        <p:nvSpPr>
          <p:cNvPr id="38" name="Rectangle 37"/>
          <p:cNvSpPr/>
          <p:nvPr/>
        </p:nvSpPr>
        <p:spPr>
          <a:xfrm>
            <a:off x="6543522"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2</a:t>
            </a:r>
            <a:endParaRPr lang="en-US" sz="1400" dirty="0">
              <a:solidFill>
                <a:schemeClr val="tx1"/>
              </a:solidFill>
            </a:endParaRPr>
          </a:p>
        </p:txBody>
      </p:sp>
      <p:sp>
        <p:nvSpPr>
          <p:cNvPr id="39" name="Rectangle 38"/>
          <p:cNvSpPr/>
          <p:nvPr/>
        </p:nvSpPr>
        <p:spPr>
          <a:xfrm>
            <a:off x="7313266" y="3525103"/>
            <a:ext cx="599645" cy="5560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Task </a:t>
            </a:r>
          </a:p>
          <a:p>
            <a:pPr algn="ctr"/>
            <a:r>
              <a:rPr lang="en-US" sz="1400" dirty="0" smtClean="0">
                <a:solidFill>
                  <a:schemeClr val="tx1"/>
                </a:solidFill>
              </a:rPr>
              <a:t>3</a:t>
            </a:r>
            <a:endParaRPr lang="en-US" sz="1400" dirty="0">
              <a:solidFill>
                <a:schemeClr val="tx1"/>
              </a:solidFill>
            </a:endParaRPr>
          </a:p>
        </p:txBody>
      </p:sp>
      <p:sp>
        <p:nvSpPr>
          <p:cNvPr id="40" name="Rectangle 39"/>
          <p:cNvSpPr/>
          <p:nvPr/>
        </p:nvSpPr>
        <p:spPr>
          <a:xfrm>
            <a:off x="8442712" y="3539176"/>
            <a:ext cx="827431" cy="5419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solidFill>
              </a:rPr>
              <a:t>Task 100000</a:t>
            </a:r>
            <a:endParaRPr lang="en-US" sz="1400" dirty="0">
              <a:solidFill>
                <a:schemeClr val="tx1"/>
              </a:solidFill>
            </a:endParaRPr>
          </a:p>
        </p:txBody>
      </p:sp>
      <p:sp>
        <p:nvSpPr>
          <p:cNvPr id="41" name="Rectangle 40"/>
          <p:cNvSpPr/>
          <p:nvPr/>
        </p:nvSpPr>
        <p:spPr>
          <a:xfrm>
            <a:off x="8027720" y="3525103"/>
            <a:ext cx="364198"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2" name="Rectangle 41"/>
          <p:cNvSpPr/>
          <p:nvPr/>
        </p:nvSpPr>
        <p:spPr>
          <a:xfrm>
            <a:off x="9982200" y="2667000"/>
            <a:ext cx="1828800" cy="304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i="1" dirty="0" smtClean="0">
                <a:solidFill>
                  <a:schemeClr val="tx1"/>
                </a:solidFill>
              </a:rPr>
              <a:t>Thread Pool</a:t>
            </a:r>
            <a:endParaRPr lang="en-US" b="1" i="1" dirty="0">
              <a:solidFill>
                <a:schemeClr val="tx1"/>
              </a:solidFill>
            </a:endParaRPr>
          </a:p>
        </p:txBody>
      </p:sp>
      <p:sp>
        <p:nvSpPr>
          <p:cNvPr id="43" name="Rectangle 42"/>
          <p:cNvSpPr/>
          <p:nvPr/>
        </p:nvSpPr>
        <p:spPr>
          <a:xfrm>
            <a:off x="10263315" y="3179800"/>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a:t>
            </a:r>
            <a:endParaRPr lang="en-US" sz="1400" dirty="0">
              <a:solidFill>
                <a:schemeClr val="bg1"/>
              </a:solidFill>
            </a:endParaRPr>
          </a:p>
        </p:txBody>
      </p:sp>
      <p:sp>
        <p:nvSpPr>
          <p:cNvPr id="44" name="Rectangle 43"/>
          <p:cNvSpPr/>
          <p:nvPr/>
        </p:nvSpPr>
        <p:spPr>
          <a:xfrm>
            <a:off x="10263315" y="3803127"/>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Thread2</a:t>
            </a:r>
            <a:endParaRPr lang="en-US" sz="1400" dirty="0">
              <a:solidFill>
                <a:schemeClr val="bg1"/>
              </a:solidFill>
            </a:endParaRPr>
          </a:p>
        </p:txBody>
      </p:sp>
      <p:sp>
        <p:nvSpPr>
          <p:cNvPr id="46" name="Rectangle 45"/>
          <p:cNvSpPr/>
          <p:nvPr/>
        </p:nvSpPr>
        <p:spPr>
          <a:xfrm>
            <a:off x="10310683" y="4993668"/>
            <a:ext cx="1347917" cy="4403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Thread10</a:t>
            </a:r>
            <a:endParaRPr lang="en-US" sz="1400" dirty="0">
              <a:solidFill>
                <a:schemeClr val="bg1"/>
              </a:solidFill>
            </a:endParaRPr>
          </a:p>
        </p:txBody>
      </p:sp>
      <p:sp>
        <p:nvSpPr>
          <p:cNvPr id="47" name="Rectangle 46"/>
          <p:cNvSpPr/>
          <p:nvPr/>
        </p:nvSpPr>
        <p:spPr>
          <a:xfrm>
            <a:off x="10659591" y="4243503"/>
            <a:ext cx="555366" cy="556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dirty="0">
              <a:solidFill>
                <a:schemeClr val="tx1"/>
              </a:solidFill>
            </a:endParaRPr>
          </a:p>
        </p:txBody>
      </p:sp>
      <p:cxnSp>
        <p:nvCxnSpPr>
          <p:cNvPr id="49" name="Straight Arrow Connector 48"/>
          <p:cNvCxnSpPr>
            <a:stCxn id="40" idx="3"/>
            <a:endCxn id="43" idx="1"/>
          </p:cNvCxnSpPr>
          <p:nvPr/>
        </p:nvCxnSpPr>
        <p:spPr>
          <a:xfrm flipV="1">
            <a:off x="9270143" y="3399988"/>
            <a:ext cx="993172" cy="410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 idx="3"/>
            <a:endCxn id="44" idx="1"/>
          </p:cNvCxnSpPr>
          <p:nvPr/>
        </p:nvCxnSpPr>
        <p:spPr>
          <a:xfrm>
            <a:off x="9270143" y="3810163"/>
            <a:ext cx="993172" cy="213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3"/>
            <a:endCxn id="46" idx="1"/>
          </p:cNvCxnSpPr>
          <p:nvPr/>
        </p:nvCxnSpPr>
        <p:spPr>
          <a:xfrm>
            <a:off x="9270143" y="3810163"/>
            <a:ext cx="1040540" cy="1403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5638800" y="1612899"/>
            <a:ext cx="6400800" cy="4940301"/>
          </a:xfrm>
          <a:prstGeom prst="roundRect">
            <a:avLst>
              <a:gd name="adj" fmla="val 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i="1" dirty="0" smtClean="0">
                <a:solidFill>
                  <a:schemeClr val="tx1"/>
                </a:solidFill>
              </a:rPr>
              <a:t>EXECUTOR SERVICE</a:t>
            </a:r>
            <a:endParaRPr lang="en-US" b="1" i="1" dirty="0">
              <a:solidFill>
                <a:schemeClr val="tx1"/>
              </a:solidFill>
            </a:endParaRPr>
          </a:p>
        </p:txBody>
      </p:sp>
      <p:cxnSp>
        <p:nvCxnSpPr>
          <p:cNvPr id="73" name="Straight Arrow Connector 72"/>
          <p:cNvCxnSpPr>
            <a:stCxn id="35" idx="3"/>
            <a:endCxn id="36" idx="1"/>
          </p:cNvCxnSpPr>
          <p:nvPr/>
        </p:nvCxnSpPr>
        <p:spPr>
          <a:xfrm flipV="1">
            <a:off x="4926743" y="3803127"/>
            <a:ext cx="890478" cy="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35585" y="5232400"/>
            <a:ext cx="6553200" cy="226695"/>
          </a:xfrm>
          <a:prstGeom prst="rect">
            <a:avLst/>
          </a:prstGeom>
          <a:solidFill>
            <a:schemeClr val="accent4">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Content Placeholder 1"/>
          <p:cNvSpPr txBox="1"/>
          <p:nvPr/>
        </p:nvSpPr>
        <p:spPr>
          <a:xfrm>
            <a:off x="316166" y="200008"/>
            <a:ext cx="11049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EXECUTOR SERVICE FOR BETTER </a:t>
            </a:r>
            <a:r>
              <a:rPr lang="en-US" i="1" dirty="0" smtClean="0"/>
              <a:t>PERFORMANCE</a:t>
            </a:r>
            <a:endParaRPr lang="en-US" i="1" dirty="0"/>
          </a:p>
        </p:txBody>
      </p:sp>
    </p:spTree>
    <p:extLst>
      <p:ext uri="{BB962C8B-B14F-4D97-AF65-F5344CB8AC3E}">
        <p14:creationId xmlns:p14="http://schemas.microsoft.com/office/powerpoint/2010/main" val="413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animBg="1"/>
      <p:bldP spid="34" grpId="0"/>
      <p:bldP spid="35" grpId="0" animBg="1"/>
      <p:bldP spid="36" grpId="0" animBg="1"/>
      <p:bldP spid="38" grpId="0" animBg="1"/>
      <p:bldP spid="39" grpId="0" animBg="1"/>
      <p:bldP spid="40" grpId="0" animBg="1"/>
      <p:bldP spid="41" grpId="0"/>
      <p:bldP spid="42" grpId="0" animBg="1"/>
      <p:bldP spid="43" grpId="0" animBg="1"/>
      <p:bldP spid="44" grpId="0" animBg="1"/>
      <p:bldP spid="46" grpId="0" animBg="1"/>
      <p:bldP spid="47" grpId="0"/>
      <p:bldP spid="69" grpId="0" animBg="1"/>
      <p:bldP spid="8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381000"/>
            <a:ext cx="3962400" cy="646331"/>
          </a:xfrm>
          <a:prstGeom prst="rect">
            <a:avLst/>
          </a:prstGeom>
          <a:solidFill>
            <a:schemeClr val="accent1"/>
          </a:solidFill>
        </p:spPr>
        <p:txBody>
          <a:bodyPr wrap="square" rtlCol="0">
            <a:noAutofit/>
          </a:bodyPr>
          <a:lstStyle/>
          <a:p>
            <a:pPr algn="r"/>
            <a:r>
              <a:rPr lang="en-US" sz="3600" dirty="0" smtClean="0">
                <a:solidFill>
                  <a:schemeClr val="bg1"/>
                </a:solidFill>
              </a:rPr>
              <a:t>Pre-face</a:t>
            </a:r>
            <a:endParaRPr lang="en-US" sz="3600" dirty="0">
              <a:solidFill>
                <a:schemeClr val="bg1"/>
              </a:solidFill>
            </a:endParaRPr>
          </a:p>
        </p:txBody>
      </p:sp>
      <p:grpSp>
        <p:nvGrpSpPr>
          <p:cNvPr id="17" name="Group 16"/>
          <p:cNvGrpSpPr/>
          <p:nvPr/>
        </p:nvGrpSpPr>
        <p:grpSpPr>
          <a:xfrm>
            <a:off x="5808799" y="3810000"/>
            <a:ext cx="2352944" cy="1821160"/>
            <a:chOff x="13138" y="1752600"/>
            <a:chExt cx="2466521" cy="1885950"/>
          </a:xfrm>
        </p:grpSpPr>
        <p:sp>
          <p:nvSpPr>
            <p:cNvPr id="8" name="TextBox 7"/>
            <p:cNvSpPr txBox="1"/>
            <p:nvPr/>
          </p:nvSpPr>
          <p:spPr>
            <a:xfrm>
              <a:off x="1752600" y="2811633"/>
              <a:ext cx="727059" cy="707886"/>
            </a:xfrm>
            <a:prstGeom prst="rect">
              <a:avLst/>
            </a:prstGeom>
            <a:noFill/>
          </p:spPr>
          <p:txBody>
            <a:bodyPr wrap="none" rtlCol="0">
              <a:spAutoFit/>
            </a:bodyPr>
            <a:lstStyle/>
            <a:p>
              <a:r>
                <a:rPr lang="en-US" sz="4000" b="1" dirty="0" smtClean="0">
                  <a:solidFill>
                    <a:srgbClr val="2F6DB8"/>
                  </a:solidFill>
                </a:rPr>
                <a:t>11</a:t>
              </a:r>
              <a:endParaRPr lang="en-US" sz="4000" b="1" dirty="0">
                <a:solidFill>
                  <a:srgbClr val="2F6DB8"/>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1752600"/>
              <a:ext cx="1885950" cy="188595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11733"/>
            <a:ext cx="2622003" cy="137655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342465"/>
            <a:ext cx="2408297" cy="609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2200" y="3200400"/>
            <a:ext cx="1837294" cy="189547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4267200"/>
            <a:ext cx="1228189" cy="1228189"/>
          </a:xfrm>
          <a:prstGeom prst="rect">
            <a:avLst/>
          </a:prstGeom>
        </p:spPr>
      </p:pic>
    </p:spTree>
    <p:extLst>
      <p:ext uri="{BB962C8B-B14F-4D97-AF65-F5344CB8AC3E}">
        <p14:creationId xmlns:p14="http://schemas.microsoft.com/office/powerpoint/2010/main" val="4257690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81660" y="2743200"/>
            <a:ext cx="6273800" cy="1557655"/>
          </a:xfrm>
          <a:prstGeom prst="rect">
            <a:avLst/>
          </a:prstGeom>
        </p:spPr>
      </p:pic>
      <p:sp>
        <p:nvSpPr>
          <p:cNvPr id="26"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pic>
        <p:nvPicPr>
          <p:cNvPr id="5" name="Picture 4"/>
          <p:cNvPicPr>
            <a:picLocks noChangeAspect="1"/>
          </p:cNvPicPr>
          <p:nvPr/>
        </p:nvPicPr>
        <p:blipFill>
          <a:blip r:embed="rId3"/>
          <a:stretch>
            <a:fillRect/>
          </a:stretch>
        </p:blipFill>
        <p:spPr>
          <a:xfrm>
            <a:off x="7543800" y="1856105"/>
            <a:ext cx="4166235" cy="2239645"/>
          </a:xfrm>
          <a:prstGeom prst="rect">
            <a:avLst/>
          </a:prstGeom>
          <a:ln>
            <a:solidFill>
              <a:schemeClr val="accent2">
                <a:lumMod val="50000"/>
              </a:schemeClr>
            </a:solidFill>
          </a:ln>
        </p:spPr>
      </p:pic>
      <p:sp>
        <p:nvSpPr>
          <p:cNvPr id="8" name="Rectangle 7"/>
          <p:cNvSpPr/>
          <p:nvPr/>
        </p:nvSpPr>
        <p:spPr>
          <a:xfrm>
            <a:off x="745490" y="4537075"/>
            <a:ext cx="1632585" cy="368300"/>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45" name="Rectangle 44"/>
          <p:cNvSpPr/>
          <p:nvPr/>
        </p:nvSpPr>
        <p:spPr>
          <a:xfrm>
            <a:off x="581660" y="3465195"/>
            <a:ext cx="249301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2691765" y="3120390"/>
            <a:ext cx="409575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Elbow Connector 15"/>
          <p:cNvCxnSpPr>
            <a:stCxn id="8" idx="3"/>
            <a:endCxn id="45" idx="3"/>
          </p:cNvCxnSpPr>
          <p:nvPr/>
        </p:nvCxnSpPr>
        <p:spPr>
          <a:xfrm flipV="1">
            <a:off x="2378075" y="3579495"/>
            <a:ext cx="696595" cy="1141730"/>
          </a:xfrm>
          <a:prstGeom prst="bentConnector3">
            <a:avLst>
              <a:gd name="adj1" fmla="val 13418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390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2795" y="2244090"/>
            <a:ext cx="7170420" cy="1924685"/>
          </a:xfrm>
          <a:prstGeom prst="rect">
            <a:avLst/>
          </a:prstGeom>
          <a:ln>
            <a:solidFill>
              <a:schemeClr val="tx1"/>
            </a:solidFill>
          </a:ln>
        </p:spPr>
      </p:pic>
      <p:sp>
        <p:nvSpPr>
          <p:cNvPr id="45" name="Rectangle 44"/>
          <p:cNvSpPr/>
          <p:nvPr/>
        </p:nvSpPr>
        <p:spPr>
          <a:xfrm>
            <a:off x="1040130" y="3791585"/>
            <a:ext cx="4427220" cy="228600"/>
          </a:xfrm>
          <a:prstGeom prst="rect">
            <a:avLst/>
          </a:prstGeom>
          <a:solidFill>
            <a:schemeClr val="accent1">
              <a:alpha val="3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772886" y="4282922"/>
            <a:ext cx="2351314" cy="369332"/>
          </a:xfrm>
          <a:prstGeom prst="rect">
            <a:avLst/>
          </a:prstGeom>
        </p:spPr>
        <p:txBody>
          <a:bodyPr wrap="square">
            <a:spAutoFit/>
          </a:bodyPr>
          <a:lstStyle/>
          <a:p>
            <a:pPr marL="285750" indent="-285750">
              <a:buFont typeface="Arial" panose="020B0604020202020204" pitchFamily="34" charset="0"/>
              <a:buChar char="•"/>
            </a:pPr>
            <a:r>
              <a:rPr lang="en-US" b="1" i="1" dirty="0" err="1">
                <a:solidFill>
                  <a:srgbClr val="333333"/>
                </a:solidFill>
                <a:latin typeface="raleway" charset="0"/>
              </a:rPr>
              <a:t>isDone</a:t>
            </a:r>
            <a:r>
              <a:rPr lang="en-US" b="1" i="1" dirty="0" smtClean="0">
                <a:solidFill>
                  <a:srgbClr val="333333"/>
                </a:solidFill>
                <a:latin typeface="raleway" charset="0"/>
              </a:rPr>
              <a:t>()</a:t>
            </a:r>
            <a:endParaRPr lang="en-US" b="1" u="none" strike="noStrike" dirty="0">
              <a:solidFill>
                <a:srgbClr val="333333"/>
              </a:solidFill>
              <a:effectLst/>
              <a:latin typeface="raleway" charset="0"/>
            </a:endParaRPr>
          </a:p>
        </p:txBody>
      </p:sp>
      <p:sp>
        <p:nvSpPr>
          <p:cNvPr id="13" name="Rectangle 12"/>
          <p:cNvSpPr/>
          <p:nvPr/>
        </p:nvSpPr>
        <p:spPr>
          <a:xfrm>
            <a:off x="762000" y="4647167"/>
            <a:ext cx="2895600" cy="369332"/>
          </a:xfrm>
          <a:prstGeom prst="rect">
            <a:avLst/>
          </a:prstGeom>
        </p:spPr>
        <p:txBody>
          <a:bodyPr wrap="square">
            <a:spAutoFit/>
          </a:bodyPr>
          <a:lstStyle/>
          <a:p>
            <a:pPr marL="285750" indent="-285750">
              <a:buFont typeface="Arial" panose="020B0604020202020204" pitchFamily="34" charset="0"/>
              <a:buChar char="•"/>
            </a:pPr>
            <a:r>
              <a:rPr lang="en-US" b="1" i="1" dirty="0" smtClean="0">
                <a:solidFill>
                  <a:srgbClr val="333333"/>
                </a:solidFill>
                <a:latin typeface="raleway" charset="0"/>
              </a:rPr>
              <a:t>get(timeout,</a:t>
            </a:r>
            <a:r>
              <a:rPr lang="en-US" b="1" dirty="0"/>
              <a:t> </a:t>
            </a:r>
            <a:r>
              <a:rPr lang="en-US" sz="1600" b="1" i="1" dirty="0"/>
              <a:t>unit</a:t>
            </a:r>
            <a:r>
              <a:rPr lang="en-US" b="1" i="1" dirty="0" smtClean="0">
                <a:solidFill>
                  <a:srgbClr val="333333"/>
                </a:solidFill>
                <a:latin typeface="raleway" charset="0"/>
              </a:rPr>
              <a:t> )</a:t>
            </a:r>
            <a:endParaRPr lang="en-US" b="1" i="0" u="none" strike="noStrike" dirty="0">
              <a:solidFill>
                <a:srgbClr val="333333"/>
              </a:solidFill>
              <a:effectLst/>
              <a:latin typeface="raleway" charset="0"/>
            </a:endParaRPr>
          </a:p>
        </p:txBody>
      </p:sp>
      <p:sp>
        <p:nvSpPr>
          <p:cNvPr id="11" name="Rectangle 10"/>
          <p:cNvSpPr/>
          <p:nvPr/>
        </p:nvSpPr>
        <p:spPr>
          <a:xfrm>
            <a:off x="762000" y="5046903"/>
            <a:ext cx="1490921"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isTerminal</a:t>
            </a:r>
            <a:endParaRPr lang="en-US" b="1" i="0" u="none" strike="noStrike" dirty="0">
              <a:solidFill>
                <a:srgbClr val="333333"/>
              </a:solidFill>
              <a:effectLst/>
              <a:latin typeface="raleway" charset="0"/>
            </a:endParaRPr>
          </a:p>
        </p:txBody>
      </p:sp>
      <p:sp>
        <p:nvSpPr>
          <p:cNvPr id="12" name="Rectangle 11"/>
          <p:cNvSpPr/>
          <p:nvPr/>
        </p:nvSpPr>
        <p:spPr>
          <a:xfrm>
            <a:off x="762000" y="5446242"/>
            <a:ext cx="1242648" cy="369332"/>
          </a:xfrm>
          <a:prstGeom prst="rect">
            <a:avLst/>
          </a:prstGeom>
        </p:spPr>
        <p:txBody>
          <a:bodyPr wrap="none">
            <a:spAutoFit/>
          </a:bodyPr>
          <a:lstStyle/>
          <a:p>
            <a:pPr marL="285750" indent="-285750">
              <a:buFont typeface="Arial" panose="020B0604020202020204" pitchFamily="34" charset="0"/>
              <a:buChar char="•"/>
            </a:pPr>
            <a:r>
              <a:rPr lang="en-US" b="1" i="1" dirty="0">
                <a:solidFill>
                  <a:srgbClr val="333333"/>
                </a:solidFill>
                <a:latin typeface="raleway" charset="0"/>
              </a:rPr>
              <a:t>c</a:t>
            </a:r>
            <a:r>
              <a:rPr lang="en-US" b="1" i="1" dirty="0" smtClean="0">
                <a:solidFill>
                  <a:srgbClr val="333333"/>
                </a:solidFill>
                <a:latin typeface="raleway" charset="0"/>
              </a:rPr>
              <a:t>ancel()</a:t>
            </a:r>
            <a:endParaRPr lang="en-US" b="1" i="0" u="none" strike="noStrike" dirty="0">
              <a:solidFill>
                <a:srgbClr val="333333"/>
              </a:solidFill>
              <a:effectLst/>
              <a:latin typeface="raleway" charset="0"/>
            </a:endParaRPr>
          </a:p>
        </p:txBody>
      </p:sp>
      <p:sp>
        <p:nvSpPr>
          <p:cNvPr id="14" name="Rectangle 13"/>
          <p:cNvSpPr/>
          <p:nvPr/>
        </p:nvSpPr>
        <p:spPr>
          <a:xfrm>
            <a:off x="762000" y="5845581"/>
            <a:ext cx="1447832" cy="369332"/>
          </a:xfrm>
          <a:prstGeom prst="rect">
            <a:avLst/>
          </a:prstGeom>
        </p:spPr>
        <p:txBody>
          <a:bodyPr wrap="none">
            <a:spAutoFit/>
          </a:bodyPr>
          <a:lstStyle/>
          <a:p>
            <a:pPr marL="285750" indent="-285750">
              <a:buFont typeface="Arial" panose="020B0604020202020204" pitchFamily="34" charset="0"/>
              <a:buChar char="•"/>
            </a:pPr>
            <a:r>
              <a:rPr lang="en-US" b="1" i="1" dirty="0" err="1" smtClean="0">
                <a:solidFill>
                  <a:srgbClr val="333333"/>
                </a:solidFill>
                <a:latin typeface="raleway" charset="0"/>
              </a:rPr>
              <a:t>isCancel</a:t>
            </a:r>
            <a:r>
              <a:rPr lang="en-US" b="1" i="1" dirty="0" smtClean="0">
                <a:solidFill>
                  <a:srgbClr val="333333"/>
                </a:solidFill>
                <a:latin typeface="raleway" charset="0"/>
              </a:rPr>
              <a:t>()</a:t>
            </a:r>
            <a:endParaRPr lang="en-US" b="1" i="0" u="none" strike="noStrike" dirty="0">
              <a:solidFill>
                <a:srgbClr val="333333"/>
              </a:solidFill>
              <a:effectLst/>
              <a:latin typeface="raleway" charset="0"/>
            </a:endParaRPr>
          </a:p>
        </p:txBody>
      </p:sp>
      <p:sp>
        <p:nvSpPr>
          <p:cNvPr id="6" name="TextBox 25"/>
          <p:cNvSpPr txBox="1"/>
          <p:nvPr/>
        </p:nvSpPr>
        <p:spPr>
          <a:xfrm>
            <a:off x="4993005" y="2569845"/>
            <a:ext cx="3329940" cy="368300"/>
          </a:xfrm>
          <a:prstGeom prst="rect">
            <a:avLst/>
          </a:prstGeom>
          <a:noFill/>
        </p:spPr>
        <p:txBody>
          <a:bodyPr wrap="square" rtlCol="0">
            <a:spAutoFit/>
          </a:bodyPr>
          <a:lstStyle/>
          <a:p>
            <a:r>
              <a:rPr lang="en-US" b="1" i="1" dirty="0" smtClean="0">
                <a:solidFill>
                  <a:srgbClr val="D78000"/>
                </a:solidFill>
                <a:latin typeface="Abadi MT Condensed Light" charset="0"/>
                <a:ea typeface="Abadi MT Condensed Light" charset="0"/>
                <a:cs typeface="Abadi MT Condensed Light" charset="0"/>
              </a:rPr>
              <a:t>List of Futures</a:t>
            </a:r>
            <a:endParaRPr lang="en-US" b="1" i="1" dirty="0">
              <a:solidFill>
                <a:srgbClr val="D78000"/>
              </a:solidFill>
              <a:latin typeface="Abadi MT Condensed Light" charset="0"/>
              <a:ea typeface="Abadi MT Condensed Light" charset="0"/>
              <a:cs typeface="Abadi MT Condensed Light" charset="0"/>
            </a:endParaRPr>
          </a:p>
        </p:txBody>
      </p:sp>
      <p:sp>
        <p:nvSpPr>
          <p:cNvPr id="3"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FEATURES OF FUTURE</a:t>
            </a:r>
          </a:p>
        </p:txBody>
      </p:sp>
      <p:sp>
        <p:nvSpPr>
          <p:cNvPr id="7" name="Rectangle 6"/>
          <p:cNvSpPr/>
          <p:nvPr/>
        </p:nvSpPr>
        <p:spPr>
          <a:xfrm>
            <a:off x="942340" y="2902585"/>
            <a:ext cx="5478780" cy="228600"/>
          </a:xfrm>
          <a:prstGeom prst="rect">
            <a:avLst/>
          </a:prstGeom>
          <a:solidFill>
            <a:schemeClr val="accent1">
              <a:alpha val="3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044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rved Down Arrow 78"/>
          <p:cNvSpPr/>
          <p:nvPr/>
        </p:nvSpPr>
        <p:spPr>
          <a:xfrm rot="19425278" flipH="1">
            <a:off x="4876742" y="434124"/>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Content Placeholder 1"/>
          <p:cNvSpPr txBox="1"/>
          <p:nvPr/>
        </p:nvSpPr>
        <p:spPr>
          <a:xfrm>
            <a:off x="208523" y="25019"/>
            <a:ext cx="4239916"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COMPLEX BUSINESS</a:t>
            </a:r>
            <a:endParaRPr lang="en-US" dirty="0"/>
          </a:p>
        </p:txBody>
      </p:sp>
      <p:sp>
        <p:nvSpPr>
          <p:cNvPr id="39" name="TextBox 38"/>
          <p:cNvSpPr txBox="1"/>
          <p:nvPr/>
        </p:nvSpPr>
        <p:spPr>
          <a:xfrm>
            <a:off x="10868025" y="3685654"/>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7302215" y="1770836"/>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0592" y="3522513"/>
            <a:ext cx="695613" cy="695613"/>
          </a:xfrm>
          <a:prstGeom prst="rect">
            <a:avLst/>
          </a:prstGeom>
        </p:spPr>
      </p:pic>
      <p:sp>
        <p:nvSpPr>
          <p:cNvPr id="44" name="Rounded Rectangle 43"/>
          <p:cNvSpPr/>
          <p:nvPr/>
        </p:nvSpPr>
        <p:spPr>
          <a:xfrm>
            <a:off x="3691713"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6" name="Rounded Rectangle 45"/>
          <p:cNvSpPr/>
          <p:nvPr/>
        </p:nvSpPr>
        <p:spPr>
          <a:xfrm>
            <a:off x="6511614"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7" name="Rounded Rectangle 46"/>
          <p:cNvSpPr/>
          <p:nvPr/>
        </p:nvSpPr>
        <p:spPr>
          <a:xfrm>
            <a:off x="9162549" y="751689"/>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Thread3</a:t>
            </a:r>
          </a:p>
        </p:txBody>
      </p:sp>
      <p:sp>
        <p:nvSpPr>
          <p:cNvPr id="53" name="Oval 52"/>
          <p:cNvSpPr/>
          <p:nvPr/>
        </p:nvSpPr>
        <p:spPr>
          <a:xfrm>
            <a:off x="9753600" y="1371079"/>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343401"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3067" y="4877170"/>
            <a:ext cx="418264" cy="669223"/>
          </a:xfrm>
          <a:prstGeom prst="rect">
            <a:avLst/>
          </a:prstGeom>
        </p:spPr>
      </p:pic>
      <p:cxnSp>
        <p:nvCxnSpPr>
          <p:cNvPr id="56" name="Straight Connector 55"/>
          <p:cNvCxnSpPr/>
          <p:nvPr/>
        </p:nvCxnSpPr>
        <p:spPr>
          <a:xfrm>
            <a:off x="6172200" y="1371079"/>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1394892"/>
            <a:ext cx="0" cy="2805324"/>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9868" y="4555601"/>
            <a:ext cx="418264" cy="669223"/>
          </a:xfrm>
          <a:prstGeom prst="rect">
            <a:avLst/>
          </a:prstGeom>
        </p:spPr>
      </p:pic>
      <p:cxnSp>
        <p:nvCxnSpPr>
          <p:cNvPr id="59" name="Straight Arrow Connector 58"/>
          <p:cNvCxnSpPr>
            <a:endCxn id="55" idx="0"/>
          </p:cNvCxnSpPr>
          <p:nvPr/>
        </p:nvCxnSpPr>
        <p:spPr>
          <a:xfrm flipH="1">
            <a:off x="6172199" y="2075637"/>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5" idx="0"/>
          </p:cNvCxnSpPr>
          <p:nvPr/>
        </p:nvCxnSpPr>
        <p:spPr>
          <a:xfrm>
            <a:off x="4682638" y="4036180"/>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58" idx="0"/>
          </p:cNvCxnSpPr>
          <p:nvPr/>
        </p:nvCxnSpPr>
        <p:spPr>
          <a:xfrm>
            <a:off x="8245517" y="2205699"/>
            <a:ext cx="843483" cy="23499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8" idx="0"/>
          </p:cNvCxnSpPr>
          <p:nvPr/>
        </p:nvCxnSpPr>
        <p:spPr>
          <a:xfrm flipH="1">
            <a:off x="9089000" y="4218126"/>
            <a:ext cx="1317207" cy="3374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274877" y="3528834"/>
            <a:ext cx="613355" cy="647569"/>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075" y="3473560"/>
            <a:ext cx="695613" cy="695613"/>
          </a:xfrm>
          <a:prstGeom prst="rect">
            <a:avLst/>
          </a:prstGeom>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4631647" y="3565931"/>
            <a:ext cx="787709" cy="498745"/>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1200" y="2530599"/>
            <a:ext cx="1049385" cy="787039"/>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8863" y="2549598"/>
            <a:ext cx="1039161" cy="779371"/>
          </a:xfrm>
          <a:prstGeom prst="rect">
            <a:avLst/>
          </a:prstGeom>
        </p:spPr>
      </p:pic>
      <p:sp>
        <p:nvSpPr>
          <p:cNvPr id="71" name="Rounded Rectangle 70"/>
          <p:cNvSpPr/>
          <p:nvPr/>
        </p:nvSpPr>
        <p:spPr>
          <a:xfrm>
            <a:off x="-25121" y="980774"/>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Asynchronous</a:t>
            </a:r>
          </a:p>
        </p:txBody>
      </p:sp>
      <p:sp>
        <p:nvSpPr>
          <p:cNvPr id="17" name="Curved Down Arrow 16"/>
          <p:cNvSpPr/>
          <p:nvPr/>
        </p:nvSpPr>
        <p:spPr>
          <a:xfrm rot="1132158">
            <a:off x="7666303" y="306053"/>
            <a:ext cx="2188330" cy="4054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2260879" y="1171274"/>
            <a:ext cx="7637791" cy="523362"/>
            <a:chOff x="2377586" y="2204993"/>
            <a:chExt cx="7637791" cy="523362"/>
          </a:xfrm>
        </p:grpSpPr>
        <p:cxnSp>
          <p:nvCxnSpPr>
            <p:cNvPr id="22" name="Elbow Connector 21"/>
            <p:cNvCxnSpPr>
              <a:stCxn id="71" idx="3"/>
              <a:endCxn id="54" idx="1"/>
            </p:cNvCxnSpPr>
            <p:nvPr/>
          </p:nvCxnSpPr>
          <p:spPr>
            <a:xfrm>
              <a:off x="2377586" y="2204993"/>
              <a:ext cx="2227592" cy="270170"/>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1" idx="3"/>
              <a:endCxn id="40" idx="3"/>
            </p:cNvCxnSpPr>
            <p:nvPr/>
          </p:nvCxnSpPr>
          <p:spPr>
            <a:xfrm>
              <a:off x="2377586" y="2204993"/>
              <a:ext cx="5495695" cy="523362"/>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1" idx="3"/>
              <a:endCxn id="53" idx="1"/>
            </p:cNvCxnSpPr>
            <p:nvPr/>
          </p:nvCxnSpPr>
          <p:spPr>
            <a:xfrm>
              <a:off x="2377586" y="2204993"/>
              <a:ext cx="7637791" cy="246357"/>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Rounded Rectangle 101"/>
          <p:cNvSpPr/>
          <p:nvPr/>
        </p:nvSpPr>
        <p:spPr>
          <a:xfrm>
            <a:off x="-122600" y="2376210"/>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Synchronous</a:t>
            </a:r>
          </a:p>
        </p:txBody>
      </p:sp>
      <p:grpSp>
        <p:nvGrpSpPr>
          <p:cNvPr id="37" name="Group 36"/>
          <p:cNvGrpSpPr/>
          <p:nvPr/>
        </p:nvGrpSpPr>
        <p:grpSpPr>
          <a:xfrm>
            <a:off x="2163400" y="1737792"/>
            <a:ext cx="2180001" cy="2007375"/>
            <a:chOff x="2177445" y="2755104"/>
            <a:chExt cx="2180001" cy="2007375"/>
          </a:xfrm>
        </p:grpSpPr>
        <p:cxnSp>
          <p:nvCxnSpPr>
            <p:cNvPr id="104" name="Elbow Connector 103"/>
            <p:cNvCxnSpPr>
              <a:stCxn id="102" idx="3"/>
              <a:endCxn id="67" idx="1"/>
            </p:cNvCxnSpPr>
            <p:nvPr/>
          </p:nvCxnSpPr>
          <p:spPr>
            <a:xfrm>
              <a:off x="2177445" y="3584022"/>
              <a:ext cx="2057800" cy="281209"/>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02" idx="3"/>
              <a:endCxn id="65" idx="1"/>
            </p:cNvCxnSpPr>
            <p:nvPr/>
          </p:nvCxnSpPr>
          <p:spPr>
            <a:xfrm>
              <a:off x="2177445" y="3584022"/>
              <a:ext cx="1956675" cy="1178457"/>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02" idx="3"/>
              <a:endCxn id="54" idx="2"/>
            </p:cNvCxnSpPr>
            <p:nvPr/>
          </p:nvCxnSpPr>
          <p:spPr>
            <a:xfrm flipV="1">
              <a:off x="2177445" y="2755104"/>
              <a:ext cx="2180001" cy="828918"/>
            </a:xfrm>
            <a:prstGeom prst="bentConnector3">
              <a:avLst>
                <a:gd name="adj1" fmla="val 500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Rounded Rectangle 107"/>
          <p:cNvSpPr/>
          <p:nvPr/>
        </p:nvSpPr>
        <p:spPr>
          <a:xfrm>
            <a:off x="-25554" y="5703651"/>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Non-blocking</a:t>
            </a:r>
          </a:p>
        </p:txBody>
      </p:sp>
      <p:cxnSp>
        <p:nvCxnSpPr>
          <p:cNvPr id="110" name="Elbow Connector 109"/>
          <p:cNvCxnSpPr>
            <a:stCxn id="120" idx="3"/>
            <a:endCxn id="58" idx="0"/>
          </p:cNvCxnSpPr>
          <p:nvPr/>
        </p:nvCxnSpPr>
        <p:spPr>
          <a:xfrm>
            <a:off x="3255398" y="4294215"/>
            <a:ext cx="5833602" cy="261386"/>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144392" y="5132283"/>
            <a:ext cx="292178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smtClean="0">
                <a:solidFill>
                  <a:sysClr val="windowText" lastClr="000000"/>
                </a:solidFill>
                <a:latin typeface="Adobe Arabic" panose="02040503050201020203" charset="0"/>
                <a:ea typeface="Abadi MT Condensed Light" charset="0"/>
                <a:cs typeface="Adobe Arabic" panose="02040503050201020203" charset="0"/>
              </a:rPr>
              <a:t>HandleException</a:t>
            </a:r>
            <a:endParaRPr lang="en-US" sz="2400" i="1" dirty="0" smtClean="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20" name="Rounded Rectangle 119"/>
          <p:cNvSpPr/>
          <p:nvPr/>
        </p:nvSpPr>
        <p:spPr>
          <a:xfrm>
            <a:off x="-136092" y="4027515"/>
            <a:ext cx="339149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ysClr val="windowText" lastClr="000000"/>
                </a:solidFill>
                <a:latin typeface="Adobe Arabic" panose="02040503050201020203" charset="0"/>
                <a:ea typeface="Abadi MT Condensed Light" charset="0"/>
                <a:cs typeface="Adobe Arabic" panose="02040503050201020203" charset="0"/>
              </a:rPr>
              <a:t>Manually Completed</a:t>
            </a:r>
          </a:p>
        </p:txBody>
      </p:sp>
      <p:cxnSp>
        <p:nvCxnSpPr>
          <p:cNvPr id="121" name="Elbow Connector 120"/>
          <p:cNvCxnSpPr>
            <a:stCxn id="120" idx="3"/>
            <a:endCxn id="55" idx="0"/>
          </p:cNvCxnSpPr>
          <p:nvPr/>
        </p:nvCxnSpPr>
        <p:spPr>
          <a:xfrm>
            <a:off x="3255398" y="4294215"/>
            <a:ext cx="2916801" cy="582955"/>
          </a:xfrm>
          <a:prstGeom prst="bentConnector2">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rotWithShape="1">
          <a:blip r:embed="rId11" cstate="print">
            <a:extLst>
              <a:ext uri="{28A0092B-C50C-407E-A947-70E740481C1C}">
                <a14:useLocalDpi xmlns:a14="http://schemas.microsoft.com/office/drawing/2010/main" val="0"/>
              </a:ext>
            </a:extLst>
          </a:blip>
          <a:srcRect l="18537" t="8685" r="16076" b="5798"/>
          <a:stretch>
            <a:fillRect/>
          </a:stretch>
        </p:blipFill>
        <p:spPr>
          <a:xfrm>
            <a:off x="7246147" y="20068"/>
            <a:ext cx="408467" cy="667756"/>
          </a:xfrm>
          <a:prstGeom prst="rect">
            <a:avLst/>
          </a:prstGeom>
          <a:ln w="25400">
            <a:solidFill>
              <a:schemeClr val="tx1"/>
            </a:solidFill>
          </a:ln>
        </p:spPr>
      </p:pic>
      <p:cxnSp>
        <p:nvCxnSpPr>
          <p:cNvPr id="128" name="Elbow Connector 127"/>
          <p:cNvCxnSpPr>
            <a:stCxn id="55" idx="2"/>
            <a:endCxn id="108" idx="2"/>
          </p:cNvCxnSpPr>
          <p:nvPr/>
        </p:nvCxnSpPr>
        <p:spPr>
          <a:xfrm rot="5400000">
            <a:off x="3300095" y="3364230"/>
            <a:ext cx="690245" cy="5055235"/>
          </a:xfrm>
          <a:prstGeom prst="bentConnector3">
            <a:avLst>
              <a:gd name="adj1" fmla="val 134499"/>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58" idx="2"/>
            <a:endCxn id="108" idx="3"/>
          </p:cNvCxnSpPr>
          <p:nvPr/>
        </p:nvCxnSpPr>
        <p:spPr>
          <a:xfrm rot="5400000">
            <a:off x="5302250" y="2183130"/>
            <a:ext cx="745490" cy="6828790"/>
          </a:xfrm>
          <a:prstGeom prst="bentConnector2">
            <a:avLst/>
          </a:prstGeom>
          <a:ln>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animBg="1"/>
      <p:bldP spid="53" grpId="1" animBg="1"/>
      <p:bldP spid="54" grpId="0" animBg="1"/>
      <p:bldP spid="54" grpId="1" animBg="1"/>
      <p:bldP spid="71" grpId="0"/>
      <p:bldP spid="102" grpId="0"/>
      <p:bldP spid="108" grpId="0" bldLvl="0" animBg="1"/>
      <p:bldP spid="119" grpId="0"/>
      <p:bldP spid="1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63068" y="744808"/>
            <a:ext cx="5519332" cy="5507020"/>
            <a:chOff x="6063068" y="744808"/>
            <a:chExt cx="5519332" cy="5507020"/>
          </a:xfrm>
        </p:grpSpPr>
        <p:sp>
          <p:nvSpPr>
            <p:cNvPr id="39" name="TextBox 38"/>
            <p:cNvSpPr txBox="1"/>
            <p:nvPr/>
          </p:nvSpPr>
          <p:spPr>
            <a:xfrm>
              <a:off x="11001876" y="3678773"/>
              <a:ext cx="184731" cy="369332"/>
            </a:xfrm>
            <a:prstGeom prst="rect">
              <a:avLst/>
            </a:prstGeom>
            <a:noFill/>
          </p:spPr>
          <p:txBody>
            <a:bodyPr wrap="none" rtlCol="0">
              <a:spAutoFit/>
            </a:bodyPr>
            <a:lstStyle/>
            <a:p>
              <a:endParaRPr lang="en-US" dirty="0"/>
            </a:p>
          </p:txBody>
        </p:sp>
        <p:sp>
          <p:nvSpPr>
            <p:cNvPr id="40" name="Round Diagonal Corner Rectangle 39"/>
            <p:cNvSpPr/>
            <p:nvPr/>
          </p:nvSpPr>
          <p:spPr>
            <a:xfrm>
              <a:off x="6771988" y="4541344"/>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4443" y="3515632"/>
              <a:ext cx="695613" cy="695613"/>
            </a:xfrm>
            <a:prstGeom prst="rect">
              <a:avLst/>
            </a:prstGeom>
          </p:spPr>
        </p:pic>
        <p:sp>
          <p:nvSpPr>
            <p:cNvPr id="45" name="Rounded Rectangle 44"/>
            <p:cNvSpPr/>
            <p:nvPr/>
          </p:nvSpPr>
          <p:spPr>
            <a:xfrm>
              <a:off x="6063068" y="744808"/>
              <a:ext cx="2286000" cy="426406"/>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Thread1</a:t>
              </a:r>
            </a:p>
          </p:txBody>
        </p:sp>
        <p:sp>
          <p:nvSpPr>
            <p:cNvPr id="48" name="Rounded Rectangle 47"/>
            <p:cNvSpPr/>
            <p:nvPr/>
          </p:nvSpPr>
          <p:spPr>
            <a:xfrm>
              <a:off x="9296400" y="744808"/>
              <a:ext cx="2286000" cy="419525"/>
            </a:xfrm>
            <a:prstGeom prst="round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Adobe Arabic" panose="02040503050201020203" charset="0"/>
                  <a:ea typeface="Abadi MT Condensed Light" charset="0"/>
                  <a:cs typeface="Adobe Arabic" panose="02040503050201020203" charset="0"/>
                </a:rPr>
                <a:t>Thread2</a:t>
              </a:r>
            </a:p>
          </p:txBody>
        </p:sp>
        <p:sp>
          <p:nvSpPr>
            <p:cNvPr id="49" name="Oval 48"/>
            <p:cNvSpPr/>
            <p:nvPr/>
          </p:nvSpPr>
          <p:spPr>
            <a:xfrm>
              <a:off x="9887451" y="1364198"/>
              <a:ext cx="990600" cy="838200"/>
            </a:xfrm>
            <a:prstGeom prst="ellipse">
              <a:avLst/>
            </a:prstGeom>
            <a:blipFill>
              <a:blip r:embed="rId4"/>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714756" y="1394892"/>
              <a:ext cx="990600" cy="838200"/>
            </a:xfrm>
            <a:prstGeom prst="ellipse">
              <a:avLst/>
            </a:prstGeom>
            <a:blipFill>
              <a:blip r:embed="rId5"/>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7214" y="5582605"/>
              <a:ext cx="418264" cy="669223"/>
            </a:xfrm>
            <a:prstGeom prst="rect">
              <a:avLst/>
            </a:prstGeom>
          </p:spPr>
        </p:pic>
        <p:cxnSp>
          <p:nvCxnSpPr>
            <p:cNvPr id="52" name="Straight Connector 51"/>
            <p:cNvCxnSpPr/>
            <p:nvPr/>
          </p:nvCxnSpPr>
          <p:spPr>
            <a:xfrm>
              <a:off x="8543555" y="1371079"/>
              <a:ext cx="0" cy="4880749"/>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5512726"/>
              <a:ext cx="418264" cy="669223"/>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7736" t="-6079" r="15402"/>
            <a:stretch>
              <a:fillRect/>
            </a:stretch>
          </p:blipFill>
          <p:spPr>
            <a:xfrm>
              <a:off x="10408728" y="3521953"/>
              <a:ext cx="613355" cy="647569"/>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1430" y="3473560"/>
              <a:ext cx="695613" cy="695613"/>
            </a:xfrm>
            <a:prstGeom prst="rect">
              <a:avLst/>
            </a:prstGeom>
          </p:spPr>
        </p:pic>
        <p:pic>
          <p:nvPicPr>
            <p:cNvPr id="61" name="Picture 60"/>
            <p:cNvPicPr>
              <a:picLocks noChangeAspect="1"/>
            </p:cNvPicPr>
            <p:nvPr/>
          </p:nvPicPr>
          <p:blipFill rotWithShape="1">
            <a:blip r:embed="rId8" cstate="print">
              <a:extLst>
                <a:ext uri="{28A0092B-C50C-407E-A947-70E740481C1C}">
                  <a14:useLocalDpi xmlns:a14="http://schemas.microsoft.com/office/drawing/2010/main" val="0"/>
                </a:ext>
              </a:extLst>
            </a:blip>
            <a:srcRect l="-5916" t="1" b="34414"/>
            <a:stretch>
              <a:fillRect/>
            </a:stretch>
          </p:blipFill>
          <p:spPr>
            <a:xfrm>
              <a:off x="7003002" y="3565931"/>
              <a:ext cx="787709" cy="498745"/>
            </a:xfrm>
            <a:prstGeom prst="rect">
              <a:avLst/>
            </a:prstGeom>
          </p:spPr>
        </p:pic>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2555" y="2530599"/>
              <a:ext cx="1049385" cy="787039"/>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62714" y="2542717"/>
              <a:ext cx="1039161" cy="779371"/>
            </a:xfrm>
            <a:prstGeom prst="rect">
              <a:avLst/>
            </a:prstGeom>
          </p:spPr>
        </p:pic>
        <p:sp>
          <p:nvSpPr>
            <p:cNvPr id="83" name="Round Diagonal Corner Rectangle 82"/>
            <p:cNvSpPr/>
            <p:nvPr/>
          </p:nvSpPr>
          <p:spPr>
            <a:xfrm>
              <a:off x="10052824" y="4602057"/>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Content Placeholder 1"/>
          <p:cNvSpPr txBox="1"/>
          <p:nvPr/>
        </p:nvSpPr>
        <p:spPr>
          <a:xfrm>
            <a:off x="203760" y="497370"/>
            <a:ext cx="5854545"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 OF FUTURE</a:t>
            </a:r>
          </a:p>
        </p:txBody>
      </p:sp>
      <p:sp>
        <p:nvSpPr>
          <p:cNvPr id="88" name="Rectangle 87"/>
          <p:cNvSpPr/>
          <p:nvPr/>
        </p:nvSpPr>
        <p:spPr>
          <a:xfrm>
            <a:off x="639715" y="3103876"/>
            <a:ext cx="4725342" cy="369332"/>
          </a:xfrm>
          <a:prstGeom prst="rect">
            <a:avLst/>
          </a:prstGeom>
        </p:spPr>
        <p:txBody>
          <a:bodyPr wrap="square">
            <a:spAutoFit/>
          </a:bodyPr>
          <a:lstStyle/>
          <a:p>
            <a:r>
              <a:rPr lang="en-US" b="1" i="1" strike="sngStrike" dirty="0" smtClean="0">
                <a:solidFill>
                  <a:srgbClr val="333333"/>
                </a:solidFill>
                <a:latin typeface="raleway" charset="0"/>
              </a:rPr>
              <a:t>3</a:t>
            </a:r>
            <a:r>
              <a:rPr lang="en-US" b="1" i="1" strike="sngStrike" dirty="0">
                <a:solidFill>
                  <a:srgbClr val="333333"/>
                </a:solidFill>
                <a:latin typeface="raleway" charset="0"/>
              </a:rPr>
              <a:t>. </a:t>
            </a:r>
            <a:r>
              <a:rPr lang="en-US" b="1" i="1" strike="sngStrike" dirty="0"/>
              <a:t>Multiple Futures </a:t>
            </a:r>
            <a:r>
              <a:rPr lang="en-US" b="1" i="1" strike="sngStrike" dirty="0" smtClean="0"/>
              <a:t>chain</a:t>
            </a:r>
            <a:r>
              <a:rPr lang="en-US" b="1" i="1" dirty="0" smtClean="0"/>
              <a:t>(</a:t>
            </a:r>
            <a:r>
              <a:rPr lang="en-US" b="1" i="1" strike="sngStrike" dirty="0" smtClean="0"/>
              <a:t>Synchronous)</a:t>
            </a:r>
          </a:p>
        </p:txBody>
      </p:sp>
      <p:sp>
        <p:nvSpPr>
          <p:cNvPr id="89" name="Rectangle 88"/>
          <p:cNvSpPr/>
          <p:nvPr/>
        </p:nvSpPr>
        <p:spPr>
          <a:xfrm>
            <a:off x="639714" y="3524447"/>
            <a:ext cx="6194001" cy="369332"/>
          </a:xfrm>
          <a:prstGeom prst="rect">
            <a:avLst/>
          </a:prstGeom>
        </p:spPr>
        <p:txBody>
          <a:bodyPr wrap="square">
            <a:spAutoFit/>
          </a:bodyPr>
          <a:lstStyle/>
          <a:p>
            <a:r>
              <a:rPr lang="en-US" b="1" i="1" strike="sngStrike" dirty="0" smtClean="0">
                <a:solidFill>
                  <a:srgbClr val="333333"/>
                </a:solidFill>
                <a:latin typeface="raleway" charset="0"/>
              </a:rPr>
              <a:t>4. </a:t>
            </a:r>
            <a:r>
              <a:rPr lang="en-US" b="1" i="1" strike="sngStrike" dirty="0"/>
              <a:t>Multiple Futures </a:t>
            </a:r>
            <a:r>
              <a:rPr lang="en-US" b="1" i="1" strike="sngStrike" dirty="0" smtClean="0"/>
              <a:t>combine (Asynchronous)</a:t>
            </a:r>
          </a:p>
        </p:txBody>
      </p:sp>
      <p:sp>
        <p:nvSpPr>
          <p:cNvPr id="90" name="Rectangle 89"/>
          <p:cNvSpPr/>
          <p:nvPr/>
        </p:nvSpPr>
        <p:spPr>
          <a:xfrm>
            <a:off x="624737" y="2685370"/>
            <a:ext cx="4897120" cy="368300"/>
          </a:xfrm>
          <a:prstGeom prst="rect">
            <a:avLst/>
          </a:prstGeom>
        </p:spPr>
        <p:txBody>
          <a:bodyPr wrap="square">
            <a:spAutoFit/>
          </a:bodyPr>
          <a:lstStyle/>
          <a:p>
            <a:r>
              <a:rPr lang="en-US" b="1" i="1" strike="sngStrike" dirty="0">
                <a:solidFill>
                  <a:srgbClr val="333333"/>
                </a:solidFill>
                <a:latin typeface="raleway" charset="0"/>
              </a:rPr>
              <a:t>2</a:t>
            </a:r>
            <a:r>
              <a:rPr lang="en-US" b="1" i="1" strike="sngStrike" dirty="0" smtClean="0">
                <a:solidFill>
                  <a:srgbClr val="333333"/>
                </a:solidFill>
                <a:latin typeface="raleway" charset="0"/>
              </a:rPr>
              <a:t>. </a:t>
            </a:r>
            <a:r>
              <a:rPr lang="en-US" b="1" i="1" strike="sngStrike" dirty="0" smtClean="0"/>
              <a:t>Manually Completed</a:t>
            </a:r>
          </a:p>
        </p:txBody>
      </p:sp>
      <p:sp>
        <p:nvSpPr>
          <p:cNvPr id="91" name="Rectangle 90"/>
          <p:cNvSpPr/>
          <p:nvPr/>
        </p:nvSpPr>
        <p:spPr>
          <a:xfrm>
            <a:off x="639977" y="2272620"/>
            <a:ext cx="3046730" cy="368300"/>
          </a:xfrm>
          <a:prstGeom prst="rect">
            <a:avLst/>
          </a:prstGeom>
        </p:spPr>
        <p:txBody>
          <a:bodyPr wrap="square">
            <a:spAutoFit/>
          </a:bodyPr>
          <a:lstStyle/>
          <a:p>
            <a:r>
              <a:rPr lang="en-US" b="1" i="1" strike="sngStrike" dirty="0" smtClean="0">
                <a:solidFill>
                  <a:srgbClr val="333333"/>
                </a:solidFill>
                <a:latin typeface="raleway" charset="0"/>
              </a:rPr>
              <a:t>1. Non-</a:t>
            </a:r>
            <a:r>
              <a:rPr lang="en-US" b="1" i="1" strike="sngStrike" dirty="0" smtClean="0"/>
              <a:t>blocking</a:t>
            </a:r>
            <a:endParaRPr lang="en-US" b="1" i="1" strike="sngStrike" dirty="0">
              <a:solidFill>
                <a:srgbClr val="333333"/>
              </a:solidFill>
              <a:effectLst/>
              <a:latin typeface="raleway" charset="0"/>
            </a:endParaRPr>
          </a:p>
        </p:txBody>
      </p:sp>
      <p:sp>
        <p:nvSpPr>
          <p:cNvPr id="92" name="Rectangle 91"/>
          <p:cNvSpPr/>
          <p:nvPr/>
        </p:nvSpPr>
        <p:spPr>
          <a:xfrm>
            <a:off x="624457" y="3955810"/>
            <a:ext cx="5580380" cy="369332"/>
          </a:xfrm>
          <a:prstGeom prst="rect">
            <a:avLst/>
          </a:prstGeom>
        </p:spPr>
        <p:txBody>
          <a:bodyPr wrap="square">
            <a:spAutoFit/>
          </a:bodyPr>
          <a:lstStyle/>
          <a:p>
            <a:r>
              <a:rPr lang="en-US" b="1" i="1" strike="sngStrike" dirty="0" smtClean="0">
                <a:solidFill>
                  <a:srgbClr val="333333"/>
                </a:solidFill>
                <a:latin typeface="raleway" charset="0"/>
              </a:rPr>
              <a:t>5. </a:t>
            </a:r>
            <a:r>
              <a:rPr lang="en-US" b="1" i="1" strike="sngStrike" dirty="0" smtClean="0"/>
              <a:t>Exception Handling</a:t>
            </a:r>
            <a:endParaRPr lang="en-US" b="1" i="1" u="none" strike="sngStrike" dirty="0">
              <a:solidFill>
                <a:srgbClr val="333333"/>
              </a:solidFill>
              <a:effectLst/>
              <a:latin typeface="raleway" charset="0"/>
            </a:endParaRPr>
          </a:p>
        </p:txBody>
      </p:sp>
    </p:spTree>
    <p:extLst>
      <p:ext uri="{BB962C8B-B14F-4D97-AF65-F5344CB8AC3E}">
        <p14:creationId xmlns:p14="http://schemas.microsoft.com/office/powerpoint/2010/main" val="51422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ontent Placeholder 1"/>
          <p:cNvSpPr txBox="1"/>
          <p:nvPr/>
        </p:nvSpPr>
        <p:spPr>
          <a:xfrm>
            <a:off x="-152401" y="2646062"/>
            <a:ext cx="7239000" cy="6533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i="1" dirty="0" smtClean="0"/>
              <a:t>COMPLETABLE FUTURE</a:t>
            </a:r>
            <a:endParaRPr lang="en-US" sz="4000" i="1" dirty="0"/>
          </a:p>
        </p:txBody>
      </p:sp>
      <p:sp>
        <p:nvSpPr>
          <p:cNvPr id="76" name="Rectangle 75"/>
          <p:cNvSpPr/>
          <p:nvPr/>
        </p:nvSpPr>
        <p:spPr>
          <a:xfrm>
            <a:off x="1287145" y="3299460"/>
            <a:ext cx="4383405"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3200" b="1" u="sng" dirty="0" smtClean="0">
                <a:solidFill>
                  <a:schemeClr val="accent4"/>
                </a:solidFill>
                <a:latin typeface="Abadi MT Condensed Light" charset="0"/>
                <a:ea typeface="Abadi MT Condensed Light" charset="0"/>
                <a:cs typeface="Abadi MT Condensed Light" charset="0"/>
              </a:rPr>
              <a:t>Since JAVA8 	</a:t>
            </a:r>
            <a:r>
              <a:rPr lang="en-US" sz="3200" b="1" dirty="0" smtClean="0">
                <a:solidFill>
                  <a:schemeClr val="accent4"/>
                </a:solidFill>
                <a:latin typeface="Abadi MT Condensed Light" charset="0"/>
                <a:ea typeface="Abadi MT Condensed Light" charset="0"/>
                <a:cs typeface="Abadi MT Condensed Light" charset="0"/>
              </a:rPr>
              <a:t>                    </a:t>
            </a:r>
            <a:endParaRPr lang="en-US" sz="3200" b="1" dirty="0">
              <a:solidFill>
                <a:schemeClr val="accent4"/>
              </a:solidFill>
              <a:latin typeface="Abadi MT Condensed Light" charset="0"/>
              <a:ea typeface="Abadi MT Condensed Light" charset="0"/>
              <a:cs typeface="Abadi MT Condensed Light" charset="0"/>
            </a:endParaRPr>
          </a:p>
        </p:txBody>
      </p:sp>
      <p:sp>
        <p:nvSpPr>
          <p:cNvPr id="20" name="Curved Down Arrow 19"/>
          <p:cNvSpPr/>
          <p:nvPr/>
        </p:nvSpPr>
        <p:spPr>
          <a:xfrm rot="19425278" flipH="1">
            <a:off x="8547327" y="1309350"/>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 Diagonal Corner Rectangle 21"/>
          <p:cNvSpPr/>
          <p:nvPr/>
        </p:nvSpPr>
        <p:spPr>
          <a:xfrm>
            <a:off x="10972800" y="2646062"/>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13986" y="2270118"/>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3652" y="5752396"/>
            <a:ext cx="418264" cy="669223"/>
          </a:xfrm>
          <a:prstGeom prst="rect">
            <a:avLst/>
          </a:prstGeom>
        </p:spPr>
      </p:pic>
      <p:cxnSp>
        <p:nvCxnSpPr>
          <p:cNvPr id="26" name="Straight Connector 25"/>
          <p:cNvCxnSpPr/>
          <p:nvPr/>
        </p:nvCxnSpPr>
        <p:spPr>
          <a:xfrm>
            <a:off x="9842785" y="2246305"/>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842784" y="2950863"/>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53223" y="4911406"/>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302232" y="4441157"/>
            <a:ext cx="787709" cy="49874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1785" y="3405825"/>
            <a:ext cx="1049385" cy="787039"/>
          </a:xfrm>
          <a:prstGeom prst="rect">
            <a:avLst/>
          </a:prstGeom>
        </p:spPr>
      </p:pic>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916732" y="895294"/>
            <a:ext cx="408467" cy="667756"/>
          </a:xfrm>
          <a:prstGeom prst="rect">
            <a:avLst/>
          </a:prstGeom>
          <a:ln w="25400">
            <a:solidFill>
              <a:schemeClr val="tx1"/>
            </a:solidFill>
          </a:ln>
        </p:spPr>
      </p:pic>
      <p:sp>
        <p:nvSpPr>
          <p:cNvPr id="54" name="Rounded Rectangle 53"/>
          <p:cNvSpPr/>
          <p:nvPr/>
        </p:nvSpPr>
        <p:spPr>
          <a:xfrm>
            <a:off x="10282764" y="296293"/>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5" name="Rounded Rectangle 54"/>
          <p:cNvSpPr/>
          <p:nvPr/>
        </p:nvSpPr>
        <p:spPr>
          <a:xfrm>
            <a:off x="6041942" y="1721816"/>
            <a:ext cx="30479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6" name="Rounded Rectangle 55"/>
          <p:cNvSpPr/>
          <p:nvPr/>
        </p:nvSpPr>
        <p:spPr>
          <a:xfrm>
            <a:off x="5442524" y="3171419"/>
            <a:ext cx="2619928"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extractData</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4645" y="4356016"/>
            <a:ext cx="695613" cy="695613"/>
          </a:xfrm>
          <a:prstGeom prst="rect">
            <a:avLst/>
          </a:prstGeom>
        </p:spPr>
      </p:pic>
      <p:sp>
        <p:nvSpPr>
          <p:cNvPr id="58" name="Rounded Rectangle 57"/>
          <p:cNvSpPr/>
          <p:nvPr/>
        </p:nvSpPr>
        <p:spPr>
          <a:xfrm>
            <a:off x="5108694" y="4673202"/>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59" name="Rounded Rectangle 58"/>
          <p:cNvSpPr/>
          <p:nvPr/>
        </p:nvSpPr>
        <p:spPr>
          <a:xfrm>
            <a:off x="6835408" y="5951215"/>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ysClr val="windowText" lastClr="000000"/>
                </a:solidFill>
                <a:latin typeface="Adobe Arabic" panose="02040503050201020203" charset="0"/>
                <a:ea typeface="Abadi MT Condensed Light" charset="0"/>
                <a:cs typeface="Adobe Arabic" panose="02040503050201020203" charset="0"/>
              </a:rPr>
              <a:t>calculate()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Tree>
    <p:extLst>
      <p:ext uri="{BB962C8B-B14F-4D97-AF65-F5344CB8AC3E}">
        <p14:creationId xmlns:p14="http://schemas.microsoft.com/office/powerpoint/2010/main" val="3137625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0000"/>
                  </a:schemeClr>
                </a:solidFill>
              </a:rPr>
              <a:t>&lt;U&gt; </a:t>
            </a:r>
            <a:r>
              <a:rPr lang="en-US" i="1" dirty="0" err="1">
                <a:solidFill>
                  <a:schemeClr val="tx1">
                    <a:alpha val="50000"/>
                  </a:schemeClr>
                </a:solidFill>
              </a:rPr>
              <a:t>CompletableFuture</a:t>
            </a:r>
            <a:r>
              <a:rPr lang="en-US" i="1" dirty="0">
                <a:solidFill>
                  <a:schemeClr val="tx1">
                    <a:alpha val="50000"/>
                  </a:schemeClr>
                </a:solidFill>
              </a:rPr>
              <a:t>&lt;U&gt; </a:t>
            </a:r>
            <a:r>
              <a:rPr lang="en-US" i="1" dirty="0" err="1">
                <a:solidFill>
                  <a:schemeClr val="tx1">
                    <a:alpha val="50000"/>
                  </a:schemeClr>
                </a:solidFill>
              </a:rPr>
              <a:t>supplyAsync</a:t>
            </a:r>
            <a:r>
              <a:rPr lang="en-US" i="1" dirty="0">
                <a:solidFill>
                  <a:schemeClr val="tx1">
                    <a:alpha val="50000"/>
                  </a:schemeClr>
                </a:solidFill>
              </a:rPr>
              <a:t>(Supplier&lt;U&gt; supplier</a:t>
            </a:r>
            <a:r>
              <a:rPr lang="en-US" i="1" dirty="0" smtClean="0">
                <a:solidFill>
                  <a:schemeClr val="tx1">
                    <a:alpha val="50000"/>
                  </a:schemeClr>
                </a:solidFill>
              </a:rPr>
              <a:t>)</a:t>
            </a:r>
          </a:p>
          <a:p>
            <a:r>
              <a:rPr lang="is-IS" i="1" dirty="0">
                <a:solidFill>
                  <a:schemeClr val="tx1">
                    <a:alpha val="50000"/>
                  </a:schemeClr>
                </a:solidFill>
              </a:rPr>
              <a:t>&lt;U&gt; CompletableFuture&lt;U&gt; supplyAsync(Supplier&lt;U&gt; supplier</a:t>
            </a:r>
            <a:r>
              <a:rPr lang="is-IS" i="1" dirty="0" smtClean="0">
                <a:solidFill>
                  <a:schemeClr val="tx1">
                    <a:alpha val="50000"/>
                  </a:schemeClr>
                </a:solidFill>
              </a:rPr>
              <a:t>, Executor </a:t>
            </a:r>
            <a:r>
              <a:rPr lang="is-IS" i="1" dirty="0">
                <a:solidFill>
                  <a:schemeClr val="tx1">
                    <a:alpha val="50000"/>
                  </a:schemeClr>
                </a:solidFill>
              </a:rPr>
              <a:t>executor</a:t>
            </a:r>
            <a:r>
              <a:rPr lang="is-IS" i="1" dirty="0" smtClean="0">
                <a:solidFill>
                  <a:schemeClr val="tx1">
                    <a:alpha val="50000"/>
                  </a:schemeClr>
                </a:solidFill>
              </a:rPr>
              <a:t>)</a:t>
            </a:r>
            <a:endParaRPr lang="en-US" i="1" dirty="0">
              <a:solidFill>
                <a:schemeClr val="tx1">
                  <a:alpha val="50000"/>
                </a:schemeClr>
              </a:solidFill>
            </a:endParaRPr>
          </a:p>
        </p:txBody>
      </p:sp>
      <p:grpSp>
        <p:nvGrpSpPr>
          <p:cNvPr id="5" name="Group 4"/>
          <p:cNvGrpSpPr/>
          <p:nvPr/>
        </p:nvGrpSpPr>
        <p:grpSpPr>
          <a:xfrm>
            <a:off x="482992" y="2585642"/>
            <a:ext cx="11195231" cy="1169551"/>
            <a:chOff x="482991" y="2547193"/>
            <a:chExt cx="11195231" cy="1169551"/>
          </a:xfrm>
        </p:grpSpPr>
        <p:sp>
          <p:nvSpPr>
            <p:cNvPr id="26" name="Rectangle 25"/>
            <p:cNvSpPr/>
            <p:nvPr/>
          </p:nvSpPr>
          <p:spPr>
            <a:xfrm>
              <a:off x="482991" y="2547193"/>
              <a:ext cx="11195231" cy="1169551"/>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a:t>
              </a:r>
              <a:r>
                <a:rPr lang="en-US" sz="1400" dirty="0" err="1">
                  <a:latin typeface="Menlo" charset="0"/>
                </a:rPr>
                <a:t>CompletableFuture</a:t>
              </a:r>
              <a:r>
                <a:rPr lang="en-US" sz="1400" dirty="0">
                  <a:latin typeface="Menlo" charset="0"/>
                </a:rPr>
                <a:t>&lt;String&gt; </a:t>
              </a:r>
              <a:r>
                <a:rPr lang="en-US" sz="1400" dirty="0" err="1" smtClean="0">
                  <a:latin typeface="Menlo" charset="0"/>
                </a:rPr>
                <a:t>findPrice</a:t>
              </a:r>
              <a:r>
                <a:rPr lang="en-US" sz="1400" dirty="0" smtClean="0">
                  <a:latin typeface="Menlo" charset="0"/>
                </a:rPr>
                <a:t>(String </a:t>
              </a:r>
              <a:r>
                <a:rPr lang="en-US" sz="1400" dirty="0">
                  <a:solidFill>
                    <a:srgbClr val="6A3E3E"/>
                  </a:solidFill>
                  <a:latin typeface="Menlo" charset="0"/>
                </a:rPr>
                <a:t>product</a:t>
              </a:r>
              <a:r>
                <a:rPr lang="en-US" sz="1400" dirty="0">
                  <a:latin typeface="Menlo" charset="0"/>
                </a:rPr>
                <a:t>) {</a:t>
              </a:r>
            </a:p>
            <a:p>
              <a:r>
                <a:rPr lang="en-US" sz="1400" dirty="0" smtClean="0">
                  <a:latin typeface="Menlo" charset="0"/>
                </a:rPr>
                <a:t>	Shop </a:t>
              </a:r>
              <a:r>
                <a:rPr lang="en-US" sz="1400" dirty="0">
                  <a:solidFill>
                    <a:srgbClr val="6A3E3E"/>
                  </a:solidFill>
                  <a:latin typeface="Menlo" charset="0"/>
                </a:rPr>
                <a:t>amazon</a:t>
              </a:r>
              <a:r>
                <a:rPr lang="en-US" sz="1400" dirty="0">
                  <a:latin typeface="Menlo" charset="0"/>
                </a:rPr>
                <a:t> = </a:t>
              </a:r>
              <a:r>
                <a:rPr lang="en-US" sz="1400" b="1" dirty="0">
                  <a:solidFill>
                    <a:srgbClr val="7F0055"/>
                  </a:solidFill>
                  <a:latin typeface="Menlo" charset="0"/>
                </a:rPr>
                <a:t>new</a:t>
              </a:r>
              <a:r>
                <a:rPr lang="en-US" sz="1400" dirty="0">
                  <a:latin typeface="Menlo" charset="0"/>
                </a:rPr>
                <a:t> Shop</a:t>
              </a:r>
              <a:r>
                <a:rPr lang="en-US" sz="1400" dirty="0" smtClean="0">
                  <a:latin typeface="Menlo" charset="0"/>
                </a:rPr>
                <a:t>(</a:t>
              </a:r>
              <a:r>
                <a:rPr lang="en-US" sz="1400" dirty="0" smtClean="0">
                  <a:solidFill>
                    <a:srgbClr val="2A00FF"/>
                  </a:solidFill>
                  <a:latin typeface="Menlo" charset="0"/>
                </a:rPr>
                <a:t>”Amazon"</a:t>
              </a:r>
              <a:r>
                <a:rPr lang="en-US" sz="1400" dirty="0" smtClean="0">
                  <a:latin typeface="Menlo" charset="0"/>
                </a:rPr>
                <a:t>);</a:t>
              </a:r>
              <a:endParaRPr lang="en-US" sz="1400" dirty="0">
                <a:latin typeface="Menlo" charset="0"/>
              </a:endParaRPr>
            </a:p>
            <a:p>
              <a:r>
                <a:rPr lang="en-US" sz="1400" b="1" dirty="0" smtClean="0">
                  <a:solidFill>
                    <a:srgbClr val="7F0055"/>
                  </a:solidFill>
                  <a:latin typeface="Menlo" charset="0"/>
                </a:rPr>
                <a:t>	return</a:t>
              </a:r>
              <a:r>
                <a:rPr lang="en-US" sz="1400" dirty="0" smtClean="0">
                  <a:latin typeface="Menlo" charset="0"/>
                </a:rPr>
                <a: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amazon</a:t>
              </a:r>
              <a:r>
                <a:rPr lang="en-US" sz="1400" dirty="0" err="1" smtClean="0">
                  <a:latin typeface="Menlo" charset="0"/>
                </a:rPr>
                <a:t>.getNonDiscountPrice</a:t>
              </a:r>
              <a:r>
                <a:rPr lang="en-US" sz="1400" dirty="0">
                  <a:latin typeface="Menlo" charset="0"/>
                </a:rPr>
                <a:t>(</a:t>
              </a:r>
              <a:r>
                <a:rPr lang="en-US" sz="1400" dirty="0">
                  <a:solidFill>
                    <a:srgbClr val="2A00FF"/>
                  </a:solidFill>
                  <a:latin typeface="Menlo" charset="0"/>
                </a:rPr>
                <a:t>"</a:t>
              </a:r>
              <a:r>
                <a:rPr lang="en-US" sz="1400" dirty="0" smtClean="0">
                  <a:solidFill>
                    <a:srgbClr val="2A00FF"/>
                  </a:solidFill>
                  <a:latin typeface="Menlo" charset="0"/>
                </a:rPr>
                <a:t>iphone11”)</a:t>
              </a:r>
              <a:r>
                <a:rPr lang="en-US" sz="1400" dirty="0" smtClean="0">
                  <a:latin typeface="Menlo" charset="0"/>
                </a:rPr>
                <a:t>, </a:t>
              </a:r>
              <a:r>
                <a:rPr lang="en-US" sz="1400" b="1" i="1" dirty="0">
                  <a:solidFill>
                    <a:srgbClr val="0000C0"/>
                  </a:solidFill>
                  <a:latin typeface="Menlo" charset="0"/>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4" name="Rectangle 23"/>
            <p:cNvSpPr/>
            <p:nvPr/>
          </p:nvSpPr>
          <p:spPr>
            <a:xfrm>
              <a:off x="2019300" y="3208020"/>
              <a:ext cx="2799774"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 name="Group 2"/>
          <p:cNvGrpSpPr/>
          <p:nvPr/>
        </p:nvGrpSpPr>
        <p:grpSpPr>
          <a:xfrm>
            <a:off x="4780974" y="0"/>
            <a:ext cx="6897249" cy="2362200"/>
            <a:chOff x="4780974" y="0"/>
            <a:chExt cx="6897249" cy="2362200"/>
          </a:xfrm>
        </p:grpSpPr>
        <p:sp>
          <p:nvSpPr>
            <p:cNvPr id="29" name="Rounded Rectangle 28"/>
            <p:cNvSpPr/>
            <p:nvPr/>
          </p:nvSpPr>
          <p:spPr>
            <a:xfrm>
              <a:off x="4780974" y="0"/>
              <a:ext cx="6897249"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7086598" y="1521421"/>
              <a:ext cx="2819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p:nvPr/>
          </p:nvCxnSpPr>
          <p:spPr>
            <a:xfrm>
              <a:off x="6676768" y="797521"/>
              <a:ext cx="1552831" cy="72390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7" name="TextBox 26"/>
            <p:cNvSpPr txBox="1"/>
            <p:nvPr/>
          </p:nvSpPr>
          <p:spPr>
            <a:xfrm>
              <a:off x="814413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grpSp>
    </p:spTree>
    <p:extLst>
      <p:ext uri="{BB962C8B-B14F-4D97-AF65-F5344CB8AC3E}">
        <p14:creationId xmlns:p14="http://schemas.microsoft.com/office/powerpoint/2010/main" val="3764956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482993" y="530821"/>
            <a:ext cx="3118758"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SUPPLYASYNC</a:t>
            </a:r>
            <a:endParaRPr lang="en-US" dirty="0"/>
          </a:p>
        </p:txBody>
      </p:sp>
      <p:sp>
        <p:nvSpPr>
          <p:cNvPr id="23" name="Rectangle 22"/>
          <p:cNvSpPr/>
          <p:nvPr/>
        </p:nvSpPr>
        <p:spPr>
          <a:xfrm>
            <a:off x="228599" y="4629656"/>
            <a:ext cx="9143999" cy="646331"/>
          </a:xfrm>
          <a:prstGeom prst="rect">
            <a:avLst/>
          </a:prstGeom>
        </p:spPr>
        <p:txBody>
          <a:bodyPr wrap="square">
            <a:spAutoFit/>
          </a:bodyPr>
          <a:lstStyle/>
          <a:p>
            <a:r>
              <a:rPr lang="en-US" i="1" dirty="0">
                <a:solidFill>
                  <a:schemeClr val="tx1">
                    <a:alpha val="54000"/>
                  </a:schemeClr>
                </a:solidFill>
              </a:rPr>
              <a:t>&lt;U&gt; </a:t>
            </a:r>
            <a:r>
              <a:rPr lang="en-US" i="1" dirty="0" err="1">
                <a:solidFill>
                  <a:schemeClr val="tx1">
                    <a:alpha val="54000"/>
                  </a:schemeClr>
                </a:solidFill>
              </a:rPr>
              <a:t>CompletableFuture</a:t>
            </a:r>
            <a:r>
              <a:rPr lang="en-US" i="1" dirty="0">
                <a:solidFill>
                  <a:schemeClr val="tx1">
                    <a:alpha val="54000"/>
                  </a:schemeClr>
                </a:solidFill>
              </a:rPr>
              <a:t>&lt;U&gt; </a:t>
            </a:r>
            <a:r>
              <a:rPr lang="en-US" i="1" dirty="0" err="1">
                <a:solidFill>
                  <a:schemeClr val="tx1">
                    <a:alpha val="54000"/>
                  </a:schemeClr>
                </a:solidFill>
              </a:rPr>
              <a:t>supplyAsync</a:t>
            </a:r>
            <a:r>
              <a:rPr lang="en-US" i="1" dirty="0">
                <a:solidFill>
                  <a:schemeClr val="tx1">
                    <a:alpha val="54000"/>
                  </a:schemeClr>
                </a:solidFill>
              </a:rPr>
              <a:t>(Supplier&lt;U&gt; supplier</a:t>
            </a:r>
            <a:r>
              <a:rPr lang="en-US" i="1" dirty="0" smtClean="0">
                <a:solidFill>
                  <a:schemeClr val="tx1">
                    <a:alpha val="54000"/>
                  </a:schemeClr>
                </a:solidFill>
              </a:rPr>
              <a:t>)</a:t>
            </a:r>
          </a:p>
          <a:p>
            <a:r>
              <a:rPr lang="is-IS" i="1" dirty="0">
                <a:solidFill>
                  <a:schemeClr val="tx1">
                    <a:alpha val="54000"/>
                  </a:schemeClr>
                </a:solidFill>
              </a:rPr>
              <a:t>&lt;U&gt; CompletableFuture&lt;U&gt; supplyAsync(Supplier&lt;U&gt; supplier</a:t>
            </a:r>
            <a:r>
              <a:rPr lang="is-IS" i="1" dirty="0" smtClean="0">
                <a:solidFill>
                  <a:schemeClr val="tx1">
                    <a:alpha val="54000"/>
                  </a:schemeClr>
                </a:solidFill>
              </a:rPr>
              <a:t>, Executor </a:t>
            </a:r>
            <a:r>
              <a:rPr lang="is-IS" i="1" dirty="0">
                <a:solidFill>
                  <a:schemeClr val="tx1">
                    <a:alpha val="54000"/>
                  </a:schemeClr>
                </a:solidFill>
              </a:rPr>
              <a:t>executor</a:t>
            </a:r>
            <a:r>
              <a:rPr lang="is-IS" i="1" dirty="0" smtClean="0">
                <a:solidFill>
                  <a:schemeClr val="tx1">
                    <a:alpha val="54000"/>
                  </a:schemeClr>
                </a:solidFill>
              </a:rPr>
              <a:t>)</a:t>
            </a:r>
            <a:endParaRPr lang="en-US" i="1" dirty="0">
              <a:solidFill>
                <a:schemeClr val="tx1">
                  <a:alpha val="54000"/>
                </a:schemeClr>
              </a:solidFill>
            </a:endParaRPr>
          </a:p>
        </p:txBody>
      </p:sp>
      <p:grpSp>
        <p:nvGrpSpPr>
          <p:cNvPr id="13" name="Group 12"/>
          <p:cNvGrpSpPr/>
          <p:nvPr/>
        </p:nvGrpSpPr>
        <p:grpSpPr>
          <a:xfrm>
            <a:off x="4800598" y="0"/>
            <a:ext cx="8225597" cy="2362200"/>
            <a:chOff x="4800598" y="0"/>
            <a:chExt cx="8225597" cy="2362200"/>
          </a:xfrm>
        </p:grpSpPr>
        <p:sp>
          <p:nvSpPr>
            <p:cNvPr id="26" name="Rounded Rectangle 25"/>
            <p:cNvSpPr/>
            <p:nvPr/>
          </p:nvSpPr>
          <p:spPr>
            <a:xfrm>
              <a:off x="4800598" y="0"/>
              <a:ext cx="7391402"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000367" y="530821"/>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1" name="Curved Connector 10"/>
            <p:cNvCxnSpPr>
              <a:stCxn id="10" idx="3"/>
              <a:endCxn id="4" idx="0"/>
            </p:cNvCxnSpPr>
            <p:nvPr/>
          </p:nvCxnSpPr>
          <p:spPr>
            <a:xfrm>
              <a:off x="6676768" y="797521"/>
              <a:ext cx="401230" cy="684034"/>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0865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9" name="Rounded Rectangle 18"/>
            <p:cNvSpPr/>
            <p:nvPr/>
          </p:nvSpPr>
          <p:spPr>
            <a:xfrm>
              <a:off x="963476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smtClean="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21" name="Curved Connector 20"/>
            <p:cNvCxnSpPr>
              <a:stCxn id="10" idx="3"/>
              <a:endCxn id="20" idx="0"/>
            </p:cNvCxnSpPr>
            <p:nvPr/>
          </p:nvCxnSpPr>
          <p:spPr>
            <a:xfrm>
              <a:off x="6676768" y="797521"/>
              <a:ext cx="3926727" cy="70104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592098" y="1147742"/>
              <a:ext cx="3179971" cy="867213"/>
              <a:chOff x="5592098" y="1147742"/>
              <a:chExt cx="3179971" cy="867213"/>
            </a:xfrm>
          </p:grpSpPr>
          <p:sp>
            <p:nvSpPr>
              <p:cNvPr id="4" name="Rounded Rectangle 3"/>
              <p:cNvSpPr/>
              <p:nvPr/>
            </p:nvSpPr>
            <p:spPr>
              <a:xfrm>
                <a:off x="5592098" y="1481555"/>
                <a:ext cx="297179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6" name="Picture 5"/>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161464" y="1147742"/>
                <a:ext cx="610605" cy="577542"/>
              </a:xfrm>
              <a:prstGeom prst="rect">
                <a:avLst/>
              </a:prstGeom>
            </p:spPr>
          </p:pic>
        </p:grpSp>
        <p:grpSp>
          <p:nvGrpSpPr>
            <p:cNvPr id="8" name="Group 7"/>
            <p:cNvGrpSpPr/>
            <p:nvPr/>
          </p:nvGrpSpPr>
          <p:grpSpPr>
            <a:xfrm>
              <a:off x="9220200" y="1086600"/>
              <a:ext cx="2890563" cy="945361"/>
              <a:chOff x="9220200" y="1086600"/>
              <a:chExt cx="2890563" cy="945361"/>
            </a:xfrm>
          </p:grpSpPr>
          <p:sp>
            <p:nvSpPr>
              <p:cNvPr id="20" name="Rounded Rectangle 19"/>
              <p:cNvSpPr/>
              <p:nvPr/>
            </p:nvSpPr>
            <p:spPr>
              <a:xfrm>
                <a:off x="9220200" y="1498561"/>
                <a:ext cx="2766589"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pic>
            <p:nvPicPr>
              <p:cNvPr id="24" name="Picture 23"/>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500158" y="1086600"/>
                <a:ext cx="610605" cy="577542"/>
              </a:xfrm>
              <a:prstGeom prst="rect">
                <a:avLst/>
              </a:prstGeom>
            </p:spPr>
          </p:pic>
        </p:grpSp>
        <p:sp>
          <p:nvSpPr>
            <p:cNvPr id="25" name="TextBox 24"/>
            <p:cNvSpPr txBox="1"/>
            <p:nvPr/>
          </p:nvSpPr>
          <p:spPr>
            <a:xfrm>
              <a:off x="6858500" y="1979436"/>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Amazon|20$|Gold</a:t>
              </a:r>
            </a:p>
          </p:txBody>
        </p:sp>
        <p:sp>
          <p:nvSpPr>
            <p:cNvPr id="22" name="TextBox 21"/>
            <p:cNvSpPr txBox="1"/>
            <p:nvPr/>
          </p:nvSpPr>
          <p:spPr>
            <a:xfrm>
              <a:off x="10206795" y="1975089"/>
              <a:ext cx="2819400"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Ebay|22$|Silver</a:t>
              </a:r>
            </a:p>
          </p:txBody>
        </p:sp>
      </p:grpSp>
      <p:grpSp>
        <p:nvGrpSpPr>
          <p:cNvPr id="16" name="Group 15"/>
          <p:cNvGrpSpPr/>
          <p:nvPr/>
        </p:nvGrpSpPr>
        <p:grpSpPr>
          <a:xfrm>
            <a:off x="505853" y="2795498"/>
            <a:ext cx="11339830" cy="1383665"/>
            <a:chOff x="580933" y="2683763"/>
            <a:chExt cx="11339830" cy="1383665"/>
          </a:xfrm>
        </p:grpSpPr>
        <p:sp>
          <p:nvSpPr>
            <p:cNvPr id="3" name="Rectangle 2"/>
            <p:cNvSpPr/>
            <p:nvPr/>
          </p:nvSpPr>
          <p:spPr>
            <a:xfrm>
              <a:off x="580933" y="2683763"/>
              <a:ext cx="11339830" cy="138366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private</a:t>
              </a:r>
              <a:r>
                <a:rPr lang="en-US" sz="1400" dirty="0">
                  <a:latin typeface="Menlo" charset="0"/>
                </a:rPr>
                <a:t> </a:t>
              </a:r>
              <a:r>
                <a:rPr lang="en-US" sz="1400" b="1" dirty="0">
                  <a:solidFill>
                    <a:srgbClr val="7F0055"/>
                  </a:solidFill>
                  <a:latin typeface="Menlo" charset="0"/>
                </a:rPr>
                <a:t>final</a:t>
              </a:r>
              <a:r>
                <a:rPr lang="en-US" sz="1400" dirty="0">
                  <a:latin typeface="Menlo" charset="0"/>
                </a:rPr>
                <a:t> </a:t>
              </a:r>
              <a:r>
                <a:rPr lang="en-US" sz="1400" b="1" dirty="0">
                  <a:solidFill>
                    <a:srgbClr val="7F0055"/>
                  </a:solidFill>
                  <a:latin typeface="Menlo" charset="0"/>
                </a:rPr>
                <a:t>static</a:t>
              </a:r>
              <a:r>
                <a:rPr lang="en-US" sz="1400" dirty="0">
                  <a:latin typeface="Menlo" charset="0"/>
                </a:rPr>
                <a:t> Executor </a:t>
              </a:r>
              <a:r>
                <a:rPr lang="en-US" sz="1400" b="1" i="1" dirty="0">
                  <a:solidFill>
                    <a:srgbClr val="0000C0"/>
                  </a:solidFill>
                  <a:latin typeface="Menlo" charset="0"/>
                </a:rPr>
                <a:t>executor</a:t>
              </a:r>
              <a:r>
                <a:rPr lang="en-US" sz="1400" dirty="0">
                  <a:latin typeface="Menlo" charset="0"/>
                </a:rPr>
                <a:t> = </a:t>
              </a:r>
              <a:r>
                <a:rPr lang="en-US" sz="1400" dirty="0" err="1">
                  <a:latin typeface="Menlo" charset="0"/>
                </a:rPr>
                <a:t>Executors.</a:t>
              </a:r>
              <a:r>
                <a:rPr lang="en-US" sz="1400" i="1" dirty="0" err="1">
                  <a:latin typeface="Menlo" charset="0"/>
                </a:rPr>
                <a:t>newFixedThreadPool</a:t>
              </a:r>
              <a:r>
                <a:rPr lang="en-US" sz="1400" dirty="0">
                  <a:latin typeface="Menlo" charset="0"/>
                </a:rPr>
                <a:t>(100);</a:t>
              </a:r>
            </a:p>
            <a:p>
              <a:r>
                <a:rPr lang="en-US" sz="1400" b="1" dirty="0">
                  <a:solidFill>
                    <a:srgbClr val="7F0055"/>
                  </a:solidFill>
                  <a:latin typeface="Menlo" charset="0"/>
                </a:rPr>
                <a:t>static</a:t>
              </a:r>
              <a:r>
                <a:rPr lang="en-US" sz="1400" dirty="0">
                  <a:latin typeface="Menlo" charset="0"/>
                </a:rPr>
                <a:t> List&lt;Shop&gt; </a:t>
              </a:r>
              <a:r>
                <a:rPr lang="en-US" sz="1400" i="1" dirty="0">
                  <a:solidFill>
                    <a:srgbClr val="0000C0"/>
                  </a:solidFill>
                  <a:latin typeface="Menlo" charset="0"/>
                </a:rPr>
                <a:t>shops</a:t>
              </a:r>
              <a:r>
                <a:rPr lang="en-US" sz="1400" dirty="0">
                  <a:latin typeface="Menlo" charset="0"/>
                </a:rPr>
                <a:t> = </a:t>
              </a:r>
              <a:r>
                <a:rPr lang="en-US" sz="1400" dirty="0" err="1">
                  <a:latin typeface="Menlo" charset="0"/>
                </a:rPr>
                <a:t>List.</a:t>
              </a:r>
              <a:r>
                <a:rPr lang="en-US" sz="1400" i="1" dirty="0" err="1">
                  <a:latin typeface="Menlo" charset="0"/>
                </a:rPr>
                <a:t>of</a:t>
              </a:r>
              <a:r>
                <a:rPr lang="en-US" sz="1400" dirty="0">
                  <a:latin typeface="Menlo" charset="0"/>
                </a:rPr>
                <a:t>(</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"Amazon"</a:t>
              </a:r>
              <a:r>
                <a:rPr lang="en-US" sz="1400" dirty="0">
                  <a:latin typeface="Menlo" charset="0"/>
                </a:rPr>
                <a:t>), </a:t>
              </a:r>
              <a:r>
                <a:rPr lang="en-US" sz="1400" b="1" dirty="0" smtClean="0">
                  <a:solidFill>
                    <a:srgbClr val="7F0055"/>
                  </a:solidFill>
                  <a:latin typeface="Menlo" charset="0"/>
                </a:rPr>
                <a:t>new</a:t>
              </a:r>
              <a:r>
                <a:rPr lang="en-US" sz="1400" dirty="0" smtClean="0">
                  <a:latin typeface="Menlo" charset="0"/>
                </a:rPr>
                <a:t> </a:t>
              </a:r>
              <a:r>
                <a:rPr lang="en-US" sz="1400" dirty="0">
                  <a:latin typeface="Menlo" charset="0"/>
                </a:rPr>
                <a:t>Shop(</a:t>
              </a:r>
              <a:r>
                <a:rPr lang="en-US" sz="1400" dirty="0">
                  <a:solidFill>
                    <a:srgbClr val="2A00FF"/>
                  </a:solidFill>
                  <a:latin typeface="Menlo" charset="0"/>
                </a:rPr>
                <a:t>"</a:t>
              </a:r>
              <a:r>
                <a:rPr lang="en-US" sz="1400" dirty="0" err="1">
                  <a:solidFill>
                    <a:srgbClr val="2A00FF"/>
                  </a:solidFill>
                  <a:latin typeface="Menlo" charset="0"/>
                </a:rPr>
                <a:t>Ebay</a:t>
              </a:r>
              <a:r>
                <a:rPr lang="en-US" sz="1400" dirty="0">
                  <a:solidFill>
                    <a:srgbClr val="2A00FF"/>
                  </a:solidFill>
                  <a:latin typeface="Menlo" charset="0"/>
                </a:rPr>
                <a:t>"</a:t>
              </a:r>
              <a:r>
                <a:rPr lang="en-US" sz="1400" dirty="0">
                  <a:latin typeface="Menlo" charset="0"/>
                </a:rPr>
                <a:t>), </a:t>
              </a:r>
              <a:r>
                <a:rPr lang="en-US" sz="1400" b="1" dirty="0">
                  <a:solidFill>
                    <a:srgbClr val="7F0055"/>
                  </a:solidFill>
                  <a:latin typeface="Menlo" charset="0"/>
                </a:rPr>
                <a:t>new</a:t>
              </a:r>
              <a:r>
                <a:rPr lang="en-US" sz="1400" dirty="0">
                  <a:latin typeface="Menlo" charset="0"/>
                </a:rPr>
                <a:t> Shop(</a:t>
              </a:r>
              <a:r>
                <a:rPr lang="en-US" sz="1400" dirty="0">
                  <a:solidFill>
                    <a:srgbClr val="2A00FF"/>
                  </a:solidFill>
                  <a:latin typeface="Menlo" charset="0"/>
                </a:rPr>
                <a:t>"</a:t>
              </a:r>
              <a:r>
                <a:rPr lang="en-US" sz="1400" dirty="0" err="1">
                  <a:solidFill>
                    <a:srgbClr val="2A00FF"/>
                  </a:solidFill>
                  <a:latin typeface="Menlo" charset="0"/>
                </a:rPr>
                <a:t>Shopee</a:t>
              </a:r>
              <a:r>
                <a:rPr lang="en-US" sz="1400" dirty="0">
                  <a:solidFill>
                    <a:srgbClr val="2A00FF"/>
                  </a:solidFill>
                  <a:latin typeface="Menlo" charset="0"/>
                </a:rPr>
                <a:t>"</a:t>
              </a:r>
              <a:r>
                <a:rPr lang="en-US" sz="1400" dirty="0">
                  <a:latin typeface="Menlo" charset="0"/>
                </a:rPr>
                <a:t>));</a:t>
              </a:r>
            </a:p>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().map(</a:t>
              </a:r>
            </a:p>
            <a:p>
              <a:r>
                <a:rPr lang="en-US" sz="1400" dirty="0" smtClean="0">
                  <a:solidFill>
                    <a:srgbClr val="6A3E3E"/>
                  </a:solidFill>
                  <a:latin typeface="Menlo" charset="0"/>
                </a:rPr>
                <a:t>	shop</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sym typeface="+mn-ea"/>
                </a:rPr>
                <a:t>executor</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15" name="Rectangle 14"/>
            <p:cNvSpPr/>
            <p:nvPr/>
          </p:nvSpPr>
          <p:spPr>
            <a:xfrm>
              <a:off x="2209800" y="3581400"/>
              <a:ext cx="2590798" cy="3048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6469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THENAPPLY</a:t>
            </a:r>
            <a:endParaRPr lang="en-US" dirty="0"/>
          </a:p>
        </p:txBody>
      </p:sp>
      <p:sp>
        <p:nvSpPr>
          <p:cNvPr id="6" name="Rectangle 5"/>
          <p:cNvSpPr/>
          <p:nvPr/>
        </p:nvSpPr>
        <p:spPr>
          <a:xfrm>
            <a:off x="228599" y="4629656"/>
            <a:ext cx="11963401" cy="923330"/>
          </a:xfrm>
          <a:prstGeom prst="rect">
            <a:avLst/>
          </a:prstGeom>
        </p:spPr>
        <p:txBody>
          <a:bodyPr wrap="square">
            <a:spAutoFit/>
          </a:bodyPr>
          <a:lstStyle/>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t>
            </a:r>
            <a:r>
              <a:rPr lang="en-US" i="1" dirty="0">
                <a:solidFill>
                  <a:schemeClr val="tx1">
                    <a:alpha val="49000"/>
                  </a:schemeClr>
                </a:solidFill>
              </a:rPr>
              <a:t> </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smtClean="0">
                <a:solidFill>
                  <a:schemeClr val="tx1">
                    <a:alpha val="49000"/>
                  </a:schemeClr>
                </a:solidFill>
              </a:rPr>
              <a:t>thenApplyAsync</a:t>
            </a:r>
            <a:r>
              <a:rPr lang="en-US" i="1" dirty="0">
                <a:solidFill>
                  <a:schemeClr val="tx1">
                    <a:alpha val="49000"/>
                  </a:schemeClr>
                </a:solidFill>
              </a:rPr>
              <a:t>(Function&lt;?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smtClean="0">
                <a:solidFill>
                  <a:schemeClr val="tx1">
                    <a:alpha val="49000"/>
                  </a:schemeClr>
                </a:solidFill>
              </a:rPr>
              <a:t>)</a:t>
            </a:r>
          </a:p>
          <a:p>
            <a:r>
              <a:rPr lang="en-US" i="1" dirty="0">
                <a:solidFill>
                  <a:schemeClr val="tx1">
                    <a:alpha val="49000"/>
                  </a:schemeClr>
                </a:solidFill>
              </a:rPr>
              <a:t>&lt;U&gt; </a:t>
            </a:r>
            <a:r>
              <a:rPr lang="en-US" i="1" dirty="0" err="1">
                <a:solidFill>
                  <a:schemeClr val="tx1">
                    <a:alpha val="49000"/>
                  </a:schemeClr>
                </a:solidFill>
              </a:rPr>
              <a:t>CompletableFuture</a:t>
            </a:r>
            <a:r>
              <a:rPr lang="en-US" i="1" dirty="0">
                <a:solidFill>
                  <a:schemeClr val="tx1">
                    <a:alpha val="49000"/>
                  </a:schemeClr>
                </a:solidFill>
              </a:rPr>
              <a:t>&lt;U&gt; </a:t>
            </a:r>
            <a:r>
              <a:rPr lang="en-US" i="1" dirty="0" err="1">
                <a:solidFill>
                  <a:schemeClr val="tx1">
                    <a:alpha val="49000"/>
                  </a:schemeClr>
                </a:solidFill>
              </a:rPr>
              <a:t>thenApplyAsync</a:t>
            </a:r>
            <a:r>
              <a:rPr lang="en-US" i="1" dirty="0">
                <a:solidFill>
                  <a:schemeClr val="tx1">
                    <a:alpha val="49000"/>
                  </a:schemeClr>
                </a:solidFill>
              </a:rPr>
              <a:t>(</a:t>
            </a:r>
            <a:r>
              <a:rPr lang="en-US" i="1" dirty="0" smtClean="0">
                <a:solidFill>
                  <a:schemeClr val="tx1">
                    <a:alpha val="49000"/>
                  </a:schemeClr>
                </a:solidFill>
              </a:rPr>
              <a:t>Function</a:t>
            </a:r>
            <a:r>
              <a:rPr lang="en-US" i="1" dirty="0">
                <a:solidFill>
                  <a:schemeClr val="tx1">
                    <a:alpha val="49000"/>
                  </a:schemeClr>
                </a:solidFill>
              </a:rPr>
              <a:t>&lt;? </a:t>
            </a:r>
            <a:r>
              <a:rPr lang="en-US" b="1" i="1" dirty="0">
                <a:solidFill>
                  <a:schemeClr val="tx1">
                    <a:alpha val="49000"/>
                  </a:schemeClr>
                </a:solidFill>
              </a:rPr>
              <a:t>super</a:t>
            </a:r>
            <a:r>
              <a:rPr lang="en-US" i="1" dirty="0">
                <a:solidFill>
                  <a:schemeClr val="tx1">
                    <a:alpha val="49000"/>
                  </a:schemeClr>
                </a:solidFill>
              </a:rPr>
              <a:t> T,? </a:t>
            </a:r>
            <a:r>
              <a:rPr lang="en-US" b="1" i="1" dirty="0">
                <a:solidFill>
                  <a:schemeClr val="tx1">
                    <a:alpha val="49000"/>
                  </a:schemeClr>
                </a:solidFill>
              </a:rPr>
              <a:t>extends</a:t>
            </a:r>
            <a:r>
              <a:rPr lang="en-US" i="1" dirty="0">
                <a:solidFill>
                  <a:schemeClr val="tx1">
                    <a:alpha val="49000"/>
                  </a:schemeClr>
                </a:solidFill>
              </a:rPr>
              <a:t> U&gt; </a:t>
            </a:r>
            <a:r>
              <a:rPr lang="en-US" i="1" dirty="0" err="1">
                <a:solidFill>
                  <a:schemeClr val="tx1">
                    <a:alpha val="49000"/>
                  </a:schemeClr>
                </a:solidFill>
              </a:rPr>
              <a:t>fn</a:t>
            </a:r>
            <a:r>
              <a:rPr lang="en-US" i="1" dirty="0">
                <a:solidFill>
                  <a:schemeClr val="tx1">
                    <a:alpha val="49000"/>
                  </a:schemeClr>
                </a:solidFill>
              </a:rPr>
              <a:t>, Executor executor</a:t>
            </a:r>
            <a:r>
              <a:rPr lang="en-US" i="1" dirty="0" smtClean="0">
                <a:solidFill>
                  <a:schemeClr val="tx1">
                    <a:alpha val="49000"/>
                  </a:schemeClr>
                </a:solidFill>
              </a:rPr>
              <a:t>)</a:t>
            </a:r>
            <a:endParaRPr lang="en-US" i="1" dirty="0">
              <a:solidFill>
                <a:schemeClr val="tx1">
                  <a:alpha val="49000"/>
                </a:schemeClr>
              </a:solidFill>
            </a:endParaRPr>
          </a:p>
        </p:txBody>
      </p:sp>
      <p:sp>
        <p:nvSpPr>
          <p:cNvPr id="19" name="TextBox 18"/>
          <p:cNvSpPr txBox="1"/>
          <p:nvPr/>
        </p:nvSpPr>
        <p:spPr>
          <a:xfrm>
            <a:off x="10203180" y="2129155"/>
            <a:ext cx="2598420" cy="368300"/>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Amazon|20$|Gold</a:t>
            </a:r>
          </a:p>
        </p:txBody>
      </p:sp>
      <p:grpSp>
        <p:nvGrpSpPr>
          <p:cNvPr id="4" name="Group 3"/>
          <p:cNvGrpSpPr/>
          <p:nvPr/>
        </p:nvGrpSpPr>
        <p:grpSpPr>
          <a:xfrm>
            <a:off x="6622456" y="13019"/>
            <a:ext cx="5645744" cy="3364119"/>
            <a:chOff x="6622456" y="13019"/>
            <a:chExt cx="5645744" cy="3364119"/>
          </a:xfrm>
        </p:grpSpPr>
        <p:sp>
          <p:nvSpPr>
            <p:cNvPr id="24" name="Rounded Rectangle 23"/>
            <p:cNvSpPr/>
            <p:nvPr/>
          </p:nvSpPr>
          <p:spPr>
            <a:xfrm>
              <a:off x="6622456" y="13019"/>
              <a:ext cx="5562600" cy="336411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696069" y="1535636"/>
              <a:ext cx="2857352"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6758411" y="530821"/>
              <a:ext cx="1676401" cy="533400"/>
            </a:xfrm>
            <a:prstGeom prst="roundRect">
              <a:avLst/>
            </a:prstGeom>
            <a:noFill/>
            <a:ln>
              <a:solidFill>
                <a:schemeClr val="accent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32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32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434812" y="797521"/>
              <a:ext cx="1609173" cy="738115"/>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8844643"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8785860" y="2415608"/>
              <a:ext cx="2657393"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parse()</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cxnSp>
          <p:nvCxnSpPr>
            <p:cNvPr id="18" name="Straight Arrow Connector 17"/>
            <p:cNvCxnSpPr>
              <a:stCxn id="7" idx="2"/>
              <a:endCxn id="17" idx="0"/>
            </p:cNvCxnSpPr>
            <p:nvPr/>
          </p:nvCxnSpPr>
          <p:spPr>
            <a:xfrm flipH="1">
              <a:off x="10114557" y="2069036"/>
              <a:ext cx="10188" cy="346572"/>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525000" y="2904796"/>
              <a:ext cx="2743200" cy="368300"/>
            </a:xfrm>
            <a:prstGeom prst="rect">
              <a:avLst/>
            </a:prstGeom>
            <a:solidFill>
              <a:schemeClr val="bg2">
                <a:alpha val="6000"/>
              </a:schemeClr>
            </a:solid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Price: 20|Discount: Gold</a:t>
              </a:r>
            </a:p>
          </p:txBody>
        </p: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232262" y="1250940"/>
              <a:ext cx="533905" cy="504995"/>
            </a:xfrm>
            <a:prstGeom prst="rect">
              <a:avLst/>
            </a:prstGeom>
          </p:spPr>
        </p:pic>
      </p:grpSp>
      <p:grpSp>
        <p:nvGrpSpPr>
          <p:cNvPr id="9" name="Group 8"/>
          <p:cNvGrpSpPr/>
          <p:nvPr/>
        </p:nvGrpSpPr>
        <p:grpSpPr>
          <a:xfrm>
            <a:off x="304800" y="2313305"/>
            <a:ext cx="8229600" cy="1384995"/>
            <a:chOff x="228600" y="2245321"/>
            <a:chExt cx="8229600" cy="1384995"/>
          </a:xfrm>
        </p:grpSpPr>
        <p:sp>
          <p:nvSpPr>
            <p:cNvPr id="22" name="Rectangle 21"/>
            <p:cNvSpPr/>
            <p:nvPr/>
          </p:nvSpPr>
          <p:spPr>
            <a:xfrm>
              <a:off x="228600" y="2245321"/>
              <a:ext cx="8229600" cy="1384995"/>
            </a:xfrm>
            <a:prstGeom prst="rect">
              <a:avLst/>
            </a:prstGeom>
            <a:ln>
              <a:solidFill>
                <a:schemeClr val="accent2">
                  <a:lumMod val="50000"/>
                </a:schemeClr>
              </a:solidFill>
            </a:ln>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&lt;Quote&gt;&gt;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smtClean="0">
                  <a:solidFill>
                    <a:srgbClr val="7F0055"/>
                  </a:solidFill>
                  <a:latin typeface="Menlo" charset="0"/>
                </a:rPr>
                <a:t>	return</a:t>
              </a:r>
              <a:r>
                <a:rPr lang="en-US" sz="1400" dirty="0" smtClean="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smtClean="0">
                  <a:latin typeface="Menlo" charset="0"/>
                </a:rPr>
                <a: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a:t>
              </a:r>
            </a:p>
            <a:p>
              <a:r>
                <a:rPr lang="en-US" sz="1400" dirty="0" smtClean="0">
                  <a:latin typeface="Menlo" charset="0"/>
                </a:rPr>
                <a:t>	.</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r>
                <a:rPr lang="en-US" sz="1400" dirty="0">
                  <a:latin typeface="Menlo" charset="0"/>
                </a:rPr>
                <a:t>}</a:t>
              </a:r>
              <a:endParaRPr lang="en-US" sz="1400" dirty="0">
                <a:effectLst/>
                <a:latin typeface="Menlo" charset="0"/>
              </a:endParaRPr>
            </a:p>
          </p:txBody>
        </p:sp>
        <p:sp>
          <p:nvSpPr>
            <p:cNvPr id="23" name="Rectangle 22"/>
            <p:cNvSpPr/>
            <p:nvPr/>
          </p:nvSpPr>
          <p:spPr>
            <a:xfrm>
              <a:off x="1676400" y="3125440"/>
              <a:ext cx="3352800" cy="30356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650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THENCOMPOSE</a:t>
            </a:r>
            <a:endParaRPr lang="en-US" dirty="0"/>
          </a:p>
        </p:txBody>
      </p:sp>
      <p:grpSp>
        <p:nvGrpSpPr>
          <p:cNvPr id="5" name="Group 4"/>
          <p:cNvGrpSpPr/>
          <p:nvPr/>
        </p:nvGrpSpPr>
        <p:grpSpPr>
          <a:xfrm>
            <a:off x="7021236" y="0"/>
            <a:ext cx="5170764" cy="4010906"/>
            <a:chOff x="7021236" y="0"/>
            <a:chExt cx="5170764" cy="4010906"/>
          </a:xfrm>
        </p:grpSpPr>
        <p:sp>
          <p:nvSpPr>
            <p:cNvPr id="20" name="Rounded Rectangle 19"/>
            <p:cNvSpPr/>
            <p:nvPr/>
          </p:nvSpPr>
          <p:spPr>
            <a:xfrm>
              <a:off x="7021236" y="0"/>
              <a:ext cx="5170764" cy="4010906"/>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143999" y="201559"/>
              <a:ext cx="2286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endParaRPr lang="en-US" sz="2400" b="1" dirty="0">
                <a:solidFill>
                  <a:sysClr val="windowText" lastClr="000000"/>
                </a:solidFill>
                <a:latin typeface="Adobe Arabic" panose="02040503050201020203" charset="0"/>
                <a:ea typeface="Abadi MT Condensed Light" charset="0"/>
                <a:cs typeface="Adobe Arabic" panose="02040503050201020203" charset="0"/>
              </a:endParaRPr>
            </a:p>
          </p:txBody>
        </p:sp>
        <p:grpSp>
          <p:nvGrpSpPr>
            <p:cNvPr id="2" name="Group 1"/>
            <p:cNvGrpSpPr/>
            <p:nvPr/>
          </p:nvGrpSpPr>
          <p:grpSpPr>
            <a:xfrm>
              <a:off x="7230001" y="347525"/>
              <a:ext cx="4753233" cy="3648141"/>
              <a:chOff x="7057767" y="530821"/>
              <a:chExt cx="4753233" cy="3648141"/>
            </a:xfrm>
          </p:grpSpPr>
          <p:sp>
            <p:nvSpPr>
              <p:cNvPr id="7" name="Rounded Rectangle 6"/>
              <p:cNvSpPr/>
              <p:nvPr/>
            </p:nvSpPr>
            <p:spPr>
              <a:xfrm>
                <a:off x="8734168" y="1521421"/>
                <a:ext cx="2854273"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7057767" y="530821"/>
                <a:ext cx="167640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4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endCxn id="7" idx="0"/>
              </p:cNvCxnSpPr>
              <p:nvPr/>
            </p:nvCxnSpPr>
            <p:spPr>
              <a:xfrm>
                <a:off x="8734168" y="734959"/>
                <a:ext cx="1347916" cy="786462"/>
              </a:xfrm>
              <a:prstGeom prst="curvedConnector2">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734168" y="2415608"/>
                <a:ext cx="2695831" cy="533400"/>
              </a:xfrm>
              <a:prstGeom prst="roundRect">
                <a:avLst/>
              </a:pr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4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10082084" y="2054821"/>
                <a:ext cx="0" cy="360787"/>
              </a:xfrm>
              <a:prstGeom prst="straightConnector1">
                <a:avLst/>
              </a:prstGeom>
              <a:ln>
                <a:solidFill>
                  <a:schemeClr val="tx1">
                    <a:alpha val="12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47254" y="1293834"/>
                <a:ext cx="463746" cy="438635"/>
              </a:xfrm>
              <a:prstGeom prst="rect">
                <a:avLst/>
              </a:prstGeom>
              <a:ln>
                <a:solidFill>
                  <a:schemeClr val="tx1">
                    <a:alpha val="12000"/>
                  </a:schemeClr>
                </a:solidFill>
              </a:ln>
            </p:spPr>
          </p:pic>
          <p:sp>
            <p:nvSpPr>
              <p:cNvPr id="15" name="Rounded Rectangle 14"/>
              <p:cNvSpPr/>
              <p:nvPr/>
            </p:nvSpPr>
            <p:spPr>
              <a:xfrm>
                <a:off x="8734168" y="3333554"/>
                <a:ext cx="269583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16" name="TextBox 15"/>
              <p:cNvSpPr txBox="1"/>
              <p:nvPr/>
            </p:nvSpPr>
            <p:spPr>
              <a:xfrm>
                <a:off x="10286484" y="3809630"/>
                <a:ext cx="733683"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20%</a:t>
                </a:r>
              </a:p>
            </p:txBody>
          </p:sp>
          <p:sp>
            <p:nvSpPr>
              <p:cNvPr id="24" name="TextBox 23"/>
              <p:cNvSpPr txBox="1"/>
              <p:nvPr/>
            </p:nvSpPr>
            <p:spPr>
              <a:xfrm>
                <a:off x="10290988" y="2920346"/>
                <a:ext cx="94937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Gold</a:t>
                </a:r>
              </a:p>
            </p:txBody>
          </p:sp>
          <p:pic>
            <p:nvPicPr>
              <p:cNvPr id="25" name="Picture 2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90138" y="3028921"/>
                <a:ext cx="498942" cy="471925"/>
              </a:xfrm>
              <a:prstGeom prst="rect">
                <a:avLst/>
              </a:prstGeom>
            </p:spPr>
          </p:pic>
          <p:cxnSp>
            <p:nvCxnSpPr>
              <p:cNvPr id="26" name="Straight Arrow Connector 25"/>
              <p:cNvCxnSpPr>
                <a:stCxn id="17" idx="2"/>
                <a:endCxn id="15" idx="0"/>
              </p:cNvCxnSpPr>
              <p:nvPr/>
            </p:nvCxnSpPr>
            <p:spPr>
              <a:xfrm>
                <a:off x="10082084" y="2949008"/>
                <a:ext cx="0" cy="38454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1032214" y="3582244"/>
            <a:ext cx="8836737" cy="2246769"/>
            <a:chOff x="1032214" y="3317550"/>
            <a:chExt cx="8836737" cy="2246769"/>
          </a:xfrm>
        </p:grpSpPr>
        <p:sp>
          <p:nvSpPr>
            <p:cNvPr id="27" name="Rectangle 26"/>
            <p:cNvSpPr/>
            <p:nvPr/>
          </p:nvSpPr>
          <p:spPr>
            <a:xfrm>
              <a:off x="1032214" y="3317550"/>
              <a:ext cx="8836737" cy="2246769"/>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smtClean="0">
                  <a:latin typeface="Menlo" charset="0"/>
                </a:rPr>
                <a:t>(</a:t>
              </a:r>
            </a:p>
            <a:p>
              <a:pPr lvl="1"/>
              <a:r>
                <a:rPr lang="en-US" sz="1400" dirty="0">
                  <a:latin typeface="Menlo" charset="0"/>
                </a:rPr>
                <a:t>	</a:t>
              </a:r>
              <a:r>
                <a:rPr lang="en-US" sz="1400" dirty="0" smtClean="0">
                  <a:latin typeface="Menlo" charset="0"/>
                </a:rPr>
                <a:t>	() </a:t>
              </a:r>
              <a:r>
                <a:rPr lang="en-US" sz="1400" dirty="0">
                  <a:latin typeface="Menlo" charset="0"/>
                </a:rPr>
                <a:t>-&gt; </a:t>
              </a:r>
              <a:r>
                <a:rPr lang="en-US" sz="1400" dirty="0" err="1" smtClean="0">
                  <a:solidFill>
                    <a:srgbClr val="6A3E3E"/>
                  </a:solidFill>
                  <a:latin typeface="Menlo" charset="0"/>
                </a:rPr>
                <a:t>shop</a:t>
              </a:r>
              <a:r>
                <a:rPr lang="en-US" sz="1400" dirty="0" err="1" smtClean="0">
                  <a:latin typeface="Menlo" charset="0"/>
                </a:rPr>
                <a:t>.getNonDiscountPrice</a:t>
              </a:r>
              <a:r>
                <a:rPr lang="en-US" sz="1400" dirty="0" smtClean="0">
                  <a:latin typeface="Menlo" charset="0"/>
                </a:rPr>
                <a:t> </a:t>
              </a:r>
              <a:r>
                <a:rPr lang="en-US" sz="1400" dirty="0">
                  <a:latin typeface="Menlo" charset="0"/>
                </a:rPr>
                <a:t>(</a:t>
              </a:r>
              <a:r>
                <a:rPr lang="en-US" sz="1400" dirty="0" smtClean="0">
                  <a:solidFill>
                    <a:srgbClr val="2A00FF"/>
                  </a:solidFill>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1"/>
              <a:r>
                <a:rPr lang="en-US" sz="1400" dirty="0" smtClean="0">
                  <a:solidFill>
                    <a:srgbClr val="6A3E3E"/>
                  </a:solidFill>
                  <a:latin typeface="Menlo" charset="0"/>
                </a:rPr>
                <a:t>			quote</a:t>
              </a:r>
              <a:r>
                <a:rPr lang="en-US" sz="1400" dirty="0" smtClean="0">
                  <a:latin typeface="Menlo" charset="0"/>
                </a:rPr>
                <a:t> </a:t>
              </a:r>
              <a:r>
                <a:rPr lang="en-US" sz="1400" dirty="0">
                  <a:latin typeface="Menlo" charset="0"/>
                </a:rPr>
                <a:t>-&gt;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1"/>
              <a:r>
                <a:rPr lang="en-US" sz="1400" dirty="0" smtClean="0">
                  <a:latin typeface="Menlo" charset="0"/>
                </a:rPr>
                <a:t>			() </a:t>
              </a:r>
              <a:r>
                <a:rPr lang="en-US" sz="1400" dirty="0">
                  <a:latin typeface="Menlo" charset="0"/>
                </a:rPr>
                <a:t>-&gt; </a:t>
              </a:r>
              <a:r>
                <a:rPr lang="en-US" sz="1400" dirty="0" err="1" smtClean="0">
                  <a:latin typeface="Menlo" charset="0"/>
                </a:rPr>
                <a:t>Discount.</a:t>
              </a:r>
              <a:r>
                <a:rPr lang="en-US" sz="1400" i="1" dirty="0" err="1" smtClean="0">
                  <a:latin typeface="Menlo" charset="0"/>
                </a:rPr>
                <a:t>getDiscountPrecent</a:t>
              </a:r>
              <a:r>
                <a:rPr lang="en-US" sz="1400" dirty="0" smtClean="0">
                  <a:latin typeface="Menlo" charset="0"/>
                </a:rPr>
                <a:t>(</a:t>
              </a:r>
              <a:r>
                <a:rPr lang="en-US" sz="1400" dirty="0" smtClean="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smtClean="0">
                  <a:latin typeface="Menlo" charset="0"/>
                </a:rPr>
                <a:t>)));</a:t>
              </a:r>
              <a:r>
                <a:rPr lang="en-US" sz="1400" dirty="0">
                  <a:latin typeface="Menlo" charset="0"/>
                </a:rPr>
                <a:t/>
              </a:r>
              <a:br>
                <a:rPr lang="en-US" sz="1400" dirty="0">
                  <a:latin typeface="Menlo" charset="0"/>
                </a:rPr>
              </a:br>
              <a:endParaRPr lang="en-US" sz="1400" dirty="0">
                <a:latin typeface="Menlo" charset="0"/>
              </a:endParaRPr>
            </a:p>
            <a:p>
              <a:r>
                <a:rPr lang="en-US" sz="1400" dirty="0">
                  <a:latin typeface="Menlo" charset="0"/>
                </a:rPr>
                <a:t>}</a:t>
              </a:r>
              <a:endParaRPr lang="en-US" sz="1400" dirty="0">
                <a:effectLst/>
                <a:latin typeface="Menlo" charset="0"/>
              </a:endParaRPr>
            </a:p>
          </p:txBody>
        </p:sp>
        <p:sp>
          <p:nvSpPr>
            <p:cNvPr id="23" name="Rectangle 22"/>
            <p:cNvSpPr/>
            <p:nvPr/>
          </p:nvSpPr>
          <p:spPr>
            <a:xfrm>
              <a:off x="2705100" y="4440934"/>
              <a:ext cx="1941195" cy="25019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481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THENCOMBINE</a:t>
            </a:r>
            <a:endParaRPr lang="en-US" dirty="0"/>
          </a:p>
        </p:txBody>
      </p:sp>
      <p:grpSp>
        <p:nvGrpSpPr>
          <p:cNvPr id="24" name="Group 23"/>
          <p:cNvGrpSpPr/>
          <p:nvPr/>
        </p:nvGrpSpPr>
        <p:grpSpPr>
          <a:xfrm>
            <a:off x="4616233" y="0"/>
            <a:ext cx="7808945" cy="5257799"/>
            <a:chOff x="4616233" y="0"/>
            <a:chExt cx="7808945" cy="5257799"/>
          </a:xfrm>
        </p:grpSpPr>
        <p:sp>
          <p:nvSpPr>
            <p:cNvPr id="42" name="Rounded Rectangle 41"/>
            <p:cNvSpPr/>
            <p:nvPr/>
          </p:nvSpPr>
          <p:spPr>
            <a:xfrm>
              <a:off x="6476999" y="0"/>
              <a:ext cx="5715001" cy="5257799"/>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ounded Rectangle 6"/>
            <p:cNvSpPr/>
            <p:nvPr/>
          </p:nvSpPr>
          <p:spPr>
            <a:xfrm>
              <a:off x="6705600" y="1456075"/>
              <a:ext cx="2543431" cy="414155"/>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getNonDiscountPrice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sp>
          <p:nvSpPr>
            <p:cNvPr id="8" name="Rounded Rectangle 7"/>
            <p:cNvSpPr/>
            <p:nvPr/>
          </p:nvSpPr>
          <p:spPr>
            <a:xfrm>
              <a:off x="4616233" y="465475"/>
              <a:ext cx="167640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cxnSp>
          <p:nvCxnSpPr>
            <p:cNvPr id="11" name="Curved Connector 10"/>
            <p:cNvCxnSpPr>
              <a:stCxn id="8" idx="3"/>
              <a:endCxn id="7" idx="0"/>
            </p:cNvCxnSpPr>
            <p:nvPr/>
          </p:nvCxnSpPr>
          <p:spPr>
            <a:xfrm>
              <a:off x="6292634" y="732175"/>
              <a:ext cx="1684682" cy="723900"/>
            </a:xfrm>
            <a:prstGeom prst="curvedConnector2">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115431" y="136213"/>
              <a:ext cx="1799969"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17" name="Rounded Rectangle 16"/>
            <p:cNvSpPr/>
            <p:nvPr/>
          </p:nvSpPr>
          <p:spPr>
            <a:xfrm>
              <a:off x="6705600" y="2350262"/>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parse()</a:t>
              </a:r>
            </a:p>
          </p:txBody>
        </p:sp>
        <p:cxnSp>
          <p:nvCxnSpPr>
            <p:cNvPr id="18" name="Straight Arrow Connector 17"/>
            <p:cNvCxnSpPr>
              <a:stCxn id="7" idx="2"/>
              <a:endCxn id="17" idx="0"/>
            </p:cNvCxnSpPr>
            <p:nvPr/>
          </p:nvCxnSpPr>
          <p:spPr>
            <a:xfrm>
              <a:off x="7977316" y="1870230"/>
              <a:ext cx="0" cy="480032"/>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026952" y="1263365"/>
              <a:ext cx="329585" cy="311739"/>
            </a:xfrm>
            <a:prstGeom prst="rect">
              <a:avLst/>
            </a:prstGeom>
            <a:ln>
              <a:noFill/>
            </a:ln>
          </p:spPr>
        </p:pic>
        <p:sp>
          <p:nvSpPr>
            <p:cNvPr id="15" name="Rounded Rectangle 14"/>
            <p:cNvSpPr/>
            <p:nvPr/>
          </p:nvSpPr>
          <p:spPr>
            <a:xfrm>
              <a:off x="6705600" y="3268208"/>
              <a:ext cx="2543431" cy="533400"/>
            </a:xfrm>
            <a:prstGeom prst="roundRect">
              <a:avLst/>
            </a:prstGeom>
            <a:noFill/>
            <a:ln>
              <a:solidFill>
                <a:schemeClr val="tx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US" sz="2000" dirty="0" err="1" smtClean="0">
                  <a:solidFill>
                    <a:sysClr val="windowText" lastClr="000000">
                      <a:alpha val="24000"/>
                    </a:sysClr>
                  </a:solidFill>
                  <a:latin typeface="Adobe Arabic" panose="02040503050201020203" charset="0"/>
                  <a:ea typeface="Abadi MT Condensed Light" charset="0"/>
                  <a:cs typeface="Adobe Arabic" panose="02040503050201020203" charset="0"/>
                </a:rPr>
                <a:t>getDiscountPercent</a:t>
              </a:r>
              <a:r>
                <a:rPr lang="en-US" sz="2000" dirty="0" smtClean="0">
                  <a:solidFill>
                    <a:sysClr val="windowText" lastClr="000000">
                      <a:alpha val="24000"/>
                    </a:sysClr>
                  </a:solidFill>
                  <a:latin typeface="Adobe Arabic" panose="02040503050201020203" charset="0"/>
                  <a:ea typeface="Abadi MT Condensed Light" charset="0"/>
                  <a:cs typeface="Adobe Arabic" panose="02040503050201020203" charset="0"/>
                </a:rPr>
                <a:t>()</a:t>
              </a:r>
            </a:p>
          </p:txBody>
        </p:sp>
        <p:pic>
          <p:nvPicPr>
            <p:cNvPr id="25" name="Picture 24"/>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19286" y="3093881"/>
              <a:ext cx="352583" cy="333491"/>
            </a:xfrm>
            <a:prstGeom prst="rect">
              <a:avLst/>
            </a:prstGeom>
            <a:ln>
              <a:noFill/>
            </a:ln>
          </p:spPr>
        </p:pic>
        <p:cxnSp>
          <p:nvCxnSpPr>
            <p:cNvPr id="26" name="Straight Arrow Connector 25"/>
            <p:cNvCxnSpPr>
              <a:stCxn id="17" idx="2"/>
              <a:endCxn id="15" idx="0"/>
            </p:cNvCxnSpPr>
            <p:nvPr/>
          </p:nvCxnSpPr>
          <p:spPr>
            <a:xfrm>
              <a:off x="7977316" y="2883662"/>
              <a:ext cx="0" cy="384546"/>
            </a:xfrm>
            <a:prstGeom prst="straightConnector1">
              <a:avLst/>
            </a:prstGeom>
            <a:ln>
              <a:solidFill>
                <a:schemeClr val="tx1">
                  <a:alpha val="37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9525000" y="1436177"/>
              <a:ext cx="2628992" cy="401711"/>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ysClr val="windowText" lastClr="000000"/>
                  </a:solidFill>
                  <a:latin typeface="Adobe Arabic" panose="02040503050201020203" charset="0"/>
                  <a:ea typeface="Abadi MT Condensed Light" charset="0"/>
                  <a:cs typeface="Adobe Arabic" panose="02040503050201020203" charset="0"/>
                </a:rPr>
                <a:t>getExchangeCurrency</a:t>
              </a:r>
              <a:r>
                <a:rPr lang="en-US"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29" name="Rounded Rectangle 28"/>
            <p:cNvSpPr/>
            <p:nvPr/>
          </p:nvSpPr>
          <p:spPr>
            <a:xfrm>
              <a:off x="9764522" y="116315"/>
              <a:ext cx="1738544"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pic>
          <p:nvPicPr>
            <p:cNvPr id="30" name="Picture 2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807769" y="1175779"/>
              <a:ext cx="401004" cy="379290"/>
            </a:xfrm>
            <a:prstGeom prst="rect">
              <a:avLst/>
            </a:prstGeom>
          </p:spPr>
        </p:pic>
        <p:sp>
          <p:nvSpPr>
            <p:cNvPr id="31" name="Rounded Rectangle 30"/>
            <p:cNvSpPr/>
            <p:nvPr/>
          </p:nvSpPr>
          <p:spPr>
            <a:xfrm>
              <a:off x="8269103" y="4587055"/>
              <a:ext cx="2286000"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ysClr val="windowText" lastClr="000000"/>
                  </a:solidFill>
                  <a:latin typeface="Adobe Arabic" panose="02040503050201020203" charset="0"/>
                  <a:ea typeface="Abadi MT Condensed Light" charset="0"/>
                  <a:cs typeface="Adobe Arabic" panose="02040503050201020203" charset="0"/>
                </a:rPr>
                <a:t>calculate()</a:t>
              </a:r>
            </a:p>
          </p:txBody>
        </p:sp>
        <p:cxnSp>
          <p:nvCxnSpPr>
            <p:cNvPr id="32" name="Straight Arrow Connector 31"/>
            <p:cNvCxnSpPr>
              <a:stCxn id="15" idx="2"/>
              <a:endCxn id="31" idx="0"/>
            </p:cNvCxnSpPr>
            <p:nvPr/>
          </p:nvCxnSpPr>
          <p:spPr>
            <a:xfrm>
              <a:off x="8053516" y="3801608"/>
              <a:ext cx="1358587" cy="78544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7" idx="2"/>
              <a:endCxn id="31" idx="0"/>
            </p:cNvCxnSpPr>
            <p:nvPr/>
          </p:nvCxnSpPr>
          <p:spPr>
            <a:xfrm flipH="1">
              <a:off x="9412103" y="1837888"/>
              <a:ext cx="1427393" cy="274916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626178" y="1017944"/>
              <a:ext cx="2071924" cy="369332"/>
            </a:xfrm>
            <a:prstGeom prst="rect">
              <a:avLst/>
            </a:prstGeom>
            <a:noFill/>
          </p:spPr>
          <p:txBody>
            <a:bodyPr wrap="square" rtlCol="0">
              <a:spAutoFit/>
            </a:bodyPr>
            <a:lstStyle/>
            <a:p>
              <a:r>
                <a:rPr lang="en-US" b="1" i="1" dirty="0" smtClean="0">
                  <a:solidFill>
                    <a:srgbClr val="02A9F7"/>
                  </a:solidFill>
                  <a:latin typeface="Adobe Arabic" panose="02040503050201020203" charset="0"/>
                  <a:ea typeface="Abadi MT Condensed Light" charset="0"/>
                  <a:cs typeface="Adobe Arabic" panose="02040503050201020203" charset="0"/>
                </a:rPr>
                <a:t>From:$ </a:t>
              </a:r>
              <a:r>
                <a:rPr lang="en-US" b="1" i="1" dirty="0" err="1" smtClean="0">
                  <a:solidFill>
                    <a:srgbClr val="02A9F7"/>
                  </a:solidFill>
                  <a:latin typeface="Adobe Arabic" panose="02040503050201020203" charset="0"/>
                  <a:ea typeface="Abadi MT Condensed Light" charset="0"/>
                  <a:cs typeface="Adobe Arabic" panose="02040503050201020203" charset="0"/>
                </a:rPr>
                <a:t>To:VND</a:t>
              </a:r>
              <a:endParaRPr lang="en-US" b="1" i="1" dirty="0">
                <a:solidFill>
                  <a:srgbClr val="02A9F7"/>
                </a:solidFill>
                <a:latin typeface="Adobe Arabic" panose="02040503050201020203" charset="0"/>
                <a:ea typeface="Abadi MT Condensed Light" charset="0"/>
                <a:cs typeface="Adobe Arabic" panose="02040503050201020203" charset="0"/>
              </a:endParaRPr>
            </a:p>
          </p:txBody>
        </p:sp>
        <p:sp>
          <p:nvSpPr>
            <p:cNvPr id="39" name="TextBox 38"/>
            <p:cNvSpPr txBox="1"/>
            <p:nvPr/>
          </p:nvSpPr>
          <p:spPr>
            <a:xfrm>
              <a:off x="10580954" y="2040995"/>
              <a:ext cx="1844224" cy="369332"/>
            </a:xfrm>
            <a:prstGeom prst="rect">
              <a:avLst/>
            </a:prstGeom>
            <a:noFill/>
          </p:spPr>
          <p:txBody>
            <a:bodyPr wrap="square" rtlCol="0">
              <a:spAutoFit/>
            </a:bodyPr>
            <a:lstStyle/>
            <a:p>
              <a:r>
                <a:rPr lang="en-US" b="1" i="1" smtClean="0">
                  <a:solidFill>
                    <a:srgbClr val="D78000"/>
                  </a:solidFill>
                  <a:latin typeface="Abadi MT Condensed Light" charset="0"/>
                  <a:ea typeface="Abadi MT Condensed Light" charset="0"/>
                  <a:cs typeface="Abadi MT Condensed Light" charset="0"/>
                </a:rPr>
                <a:t>22500</a:t>
              </a:r>
              <a:endParaRPr lang="en-US" b="1" i="1" dirty="0">
                <a:solidFill>
                  <a:srgbClr val="D78000"/>
                </a:solidFill>
                <a:latin typeface="Abadi MT Condensed Light" charset="0"/>
                <a:ea typeface="Abadi MT Condensed Light" charset="0"/>
                <a:cs typeface="Abadi MT Condensed Light" charset="0"/>
              </a:endParaRPr>
            </a:p>
          </p:txBody>
        </p:sp>
        <p:sp>
          <p:nvSpPr>
            <p:cNvPr id="40" name="TextBox 39"/>
            <p:cNvSpPr txBox="1"/>
            <p:nvPr/>
          </p:nvSpPr>
          <p:spPr>
            <a:xfrm>
              <a:off x="8312794" y="3813624"/>
              <a:ext cx="1844224" cy="369332"/>
            </a:xfrm>
            <a:prstGeom prst="rect">
              <a:avLst/>
            </a:prstGeom>
            <a:noFill/>
          </p:spPr>
          <p:txBody>
            <a:bodyPr wrap="square" rtlCol="0">
              <a:spAutoFit/>
            </a:bodyPr>
            <a:lstStyle/>
            <a:p>
              <a:r>
                <a:rPr lang="en-US" b="1" i="1" dirty="0" smtClean="0">
                  <a:solidFill>
                    <a:srgbClr val="D78000"/>
                  </a:solidFill>
                  <a:latin typeface="Adobe Arabic" panose="02040503050201020203" charset="0"/>
                  <a:ea typeface="Abadi MT Condensed Light" charset="0"/>
                  <a:cs typeface="Adobe Arabic" panose="02040503050201020203" charset="0"/>
                </a:rPr>
                <a:t>Quote</a:t>
              </a:r>
            </a:p>
          </p:txBody>
        </p:sp>
      </p:grpSp>
      <p:grpSp>
        <p:nvGrpSpPr>
          <p:cNvPr id="34" name="Group 33"/>
          <p:cNvGrpSpPr>
            <a:grpSpLocks noChangeAspect="1"/>
          </p:cNvGrpSpPr>
          <p:nvPr/>
        </p:nvGrpSpPr>
        <p:grpSpPr>
          <a:xfrm>
            <a:off x="430424" y="3577403"/>
            <a:ext cx="9486892" cy="2954655"/>
            <a:chOff x="670123" y="1821899"/>
            <a:chExt cx="9486892" cy="2954655"/>
          </a:xfrm>
        </p:grpSpPr>
        <p:sp>
          <p:nvSpPr>
            <p:cNvPr id="28" name="TextBox 27"/>
            <p:cNvSpPr txBox="1"/>
            <p:nvPr/>
          </p:nvSpPr>
          <p:spPr>
            <a:xfrm>
              <a:off x="670123" y="1821899"/>
              <a:ext cx="9486892" cy="2954655"/>
            </a:xfrm>
            <a:prstGeom prst="rect">
              <a:avLst/>
            </a:prstGeom>
            <a:noFill/>
          </p:spPr>
          <p:txBody>
            <a:bodyPr wrap="none" rtlCol="0">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Stream&lt;Object&gt;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r>
                <a:rPr lang="en-US" sz="1400" b="1" dirty="0">
                  <a:solidFill>
                    <a:srgbClr val="7F0055"/>
                  </a:solidFill>
                  <a:latin typeface="Menlo" charset="0"/>
                </a:rPr>
                <a:t>	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 </a:t>
              </a:r>
            </a:p>
            <a:p>
              <a:r>
                <a:rPr lang="en-US" sz="1400" dirty="0">
                  <a:latin typeface="Menlo" charset="0"/>
                </a:rPr>
                <a:t>	.map(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r>
                <a:rPr lang="en-US" sz="1400" dirty="0">
                  <a:latin typeface="Menlo" charset="0"/>
                </a:rPr>
                <a:t>			() -&gt; </a:t>
              </a:r>
              <a:r>
                <a:rPr lang="en-US" sz="1400" dirty="0">
                  <a:solidFill>
                    <a:srgbClr val="6A3E3E"/>
                  </a:solidFill>
                  <a:latin typeface="Menlo" charset="0"/>
                </a:rPr>
                <a:t>shop</a:t>
              </a:r>
              <a:r>
                <a:rPr lang="en-US" sz="1400" dirty="0">
                  <a:latin typeface="Menlo" charset="0"/>
                </a:rPr>
                <a:t>. </a:t>
              </a:r>
              <a:r>
                <a:rPr lang="en-US" sz="1400" dirty="0" err="1">
                  <a:latin typeface="Menlo" charset="0"/>
                </a:rPr>
                <a:t>getNonDiscountPrice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.thenApply</a:t>
              </a:r>
              <a:r>
                <a:rPr lang="en-US" sz="1400" dirty="0">
                  <a:latin typeface="Menlo" charset="0"/>
                </a:rPr>
                <a:t>(Quote::</a:t>
              </a:r>
              <a:r>
                <a:rPr lang="en-US" sz="1400" i="1" dirty="0">
                  <a:latin typeface="Menlo" charset="0"/>
                </a:rPr>
                <a:t>parse</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.thenCompose</a:t>
              </a:r>
              <a:r>
                <a:rPr lang="en-US" sz="1400" dirty="0">
                  <a:latin typeface="Menlo" charset="0"/>
                </a:rPr>
                <a:t>(</a:t>
              </a:r>
            </a:p>
            <a:p>
              <a:pPr lvl="6"/>
              <a:r>
                <a:rPr lang="en-US" sz="1400" dirty="0">
                  <a:solidFill>
                    <a:srgbClr val="6A3E3E"/>
                  </a:solidFill>
                  <a:latin typeface="Menlo" charset="0"/>
                </a:rPr>
                <a:t>quote</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a:t>
              </a:r>
            </a:p>
            <a:p>
              <a:pPr lvl="6"/>
              <a:r>
                <a:rPr lang="en-US" sz="1400" dirty="0">
                  <a:latin typeface="Menlo" charset="0"/>
                </a:rPr>
                <a:t>() -&gt; </a:t>
              </a:r>
              <a:r>
                <a:rPr lang="en-US" sz="1400" dirty="0" err="1">
                  <a:latin typeface="Menlo" charset="0"/>
                </a:rPr>
                <a:t>Discount.</a:t>
              </a:r>
              <a:r>
                <a:rPr lang="en-US" sz="1400" i="1" dirty="0" err="1">
                  <a:latin typeface="Menlo" charset="0"/>
                </a:rPr>
                <a:t>getDiscountPercent</a:t>
              </a:r>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2"/>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.thenCombine</a:t>
              </a:r>
              <a:r>
                <a:rPr lang="en-US" sz="1400" dirty="0">
                  <a:latin typeface="Menlo" charset="0"/>
                </a:rPr>
                <a:t>(</a:t>
              </a:r>
            </a:p>
            <a:p>
              <a:pPr lvl="6"/>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latin typeface="Menlo" charset="0"/>
                </a:rPr>
                <a:t>ExchangeService.</a:t>
              </a:r>
              <a:r>
                <a:rPr lang="en-US" sz="1400" i="1" dirty="0" err="1">
                  <a:latin typeface="Menlo" charset="0"/>
                </a:rPr>
                <a:t>getRate</a:t>
              </a:r>
              <a:r>
                <a:rPr lang="en-US" sz="1400" dirty="0">
                  <a:latin typeface="Menlo" charset="0"/>
                </a:rPr>
                <a:t>(</a:t>
              </a:r>
              <a:r>
                <a:rPr lang="en-US" sz="1400" dirty="0">
                  <a:solidFill>
                    <a:srgbClr val="2A00FF"/>
                  </a:solidFill>
                  <a:latin typeface="Menlo" charset="0"/>
                </a:rPr>
                <a:t>"USD"</a:t>
              </a:r>
              <a:r>
                <a:rPr lang="en-US" sz="1400" dirty="0">
                  <a:latin typeface="Menlo" charset="0"/>
                </a:rPr>
                <a:t>, </a:t>
              </a:r>
              <a:r>
                <a:rPr lang="en-US" sz="1400" dirty="0">
                  <a:solidFill>
                    <a:srgbClr val="2A00FF"/>
                  </a:solidFill>
                  <a:latin typeface="Menlo" charset="0"/>
                </a:rPr>
                <a:t>"VND"</a:t>
              </a:r>
              <a:r>
                <a:rPr lang="en-US" sz="1400" dirty="0">
                  <a:latin typeface="Menlo" charset="0"/>
                </a:rPr>
                <a:t>)), </a:t>
              </a:r>
            </a:p>
            <a:p>
              <a:pPr lvl="6"/>
              <a:r>
                <a:rPr lang="en-US" sz="1400" dirty="0">
                  <a:latin typeface="Menlo" charset="0"/>
                </a:rPr>
                <a:t>(</a:t>
              </a:r>
              <a:r>
                <a:rPr lang="en-US" sz="1400" dirty="0">
                  <a:solidFill>
                    <a:srgbClr val="6A3E3E"/>
                  </a:solidFill>
                  <a:latin typeface="Menlo" charset="0"/>
                </a:rPr>
                <a:t>quote</a:t>
              </a:r>
              <a:r>
                <a:rPr lang="en-US" sz="1400" dirty="0">
                  <a:latin typeface="Menlo" charset="0"/>
                </a:rPr>
                <a:t>, </a:t>
              </a:r>
              <a:r>
                <a:rPr lang="en-US" sz="1400" dirty="0">
                  <a:solidFill>
                    <a:srgbClr val="6A3E3E"/>
                  </a:solidFill>
                  <a:latin typeface="Menlo" charset="0"/>
                </a:rPr>
                <a:t>rate</a:t>
              </a:r>
              <a:r>
                <a:rPr lang="en-US" sz="1400" dirty="0">
                  <a:latin typeface="Menlo" charset="0"/>
                </a:rPr>
                <a:t>) -&gt; </a:t>
              </a:r>
              <a:r>
                <a:rPr lang="en-US" sz="1400" dirty="0" err="1">
                  <a:solidFill>
                    <a:srgbClr val="6A3E3E"/>
                  </a:solidFill>
                  <a:latin typeface="Menlo" charset="0"/>
                </a:rPr>
                <a:t>quote</a:t>
              </a:r>
              <a:r>
                <a:rPr lang="en-US" sz="1400" dirty="0" err="1">
                  <a:latin typeface="Menlo" charset="0"/>
                </a:rPr>
                <a:t>.getShopName</a:t>
              </a:r>
              <a:r>
                <a:rPr lang="en-US" sz="1400" dirty="0">
                  <a:latin typeface="Menlo" charset="0"/>
                </a:rPr>
                <a:t>() + </a:t>
              </a:r>
              <a:r>
                <a:rPr lang="en-US" sz="1400" dirty="0">
                  <a:solidFill>
                    <a:srgbClr val="2A00FF"/>
                  </a:solidFill>
                  <a:latin typeface="Menlo" charset="0"/>
                </a:rPr>
                <a:t>" "</a:t>
              </a:r>
              <a:r>
                <a:rPr lang="en-US" sz="1400" dirty="0">
                  <a:latin typeface="Menlo" charset="0"/>
                </a:rPr>
                <a:t> + </a:t>
              </a:r>
              <a:r>
                <a:rPr lang="en-US" sz="1400" dirty="0" err="1">
                  <a:solidFill>
                    <a:srgbClr val="6A3E3E"/>
                  </a:solidFill>
                  <a:latin typeface="Menlo" charset="0"/>
                </a:rPr>
                <a:t>quote</a:t>
              </a:r>
              <a:r>
                <a:rPr lang="en-US" sz="1400" dirty="0" err="1">
                  <a:latin typeface="Menlo" charset="0"/>
                </a:rPr>
                <a:t>.getDiscount</a:t>
              </a:r>
              <a:r>
                <a:rPr lang="en-US" sz="1400" dirty="0">
                  <a:latin typeface="Menlo" charset="0"/>
                </a:rPr>
                <a:t>() * </a:t>
              </a:r>
              <a:r>
                <a:rPr lang="en-US" sz="1400" dirty="0">
                  <a:solidFill>
                    <a:srgbClr val="6A3E3E"/>
                  </a:solidFill>
                  <a:latin typeface="Menlo" charset="0"/>
                </a:rPr>
                <a:t>rate</a:t>
              </a:r>
              <a:r>
                <a:rPr lang="en-US" sz="1400" dirty="0">
                  <a:latin typeface="Menlo" charset="0"/>
                </a:rPr>
                <a:t>));</a:t>
              </a:r>
            </a:p>
            <a:p>
              <a:r>
                <a:rPr lang="en-US" sz="1400" dirty="0">
                  <a:latin typeface="Menlo" charset="0"/>
                </a:rPr>
                <a:t>}</a:t>
              </a:r>
            </a:p>
            <a:p>
              <a:endParaRPr lang="en-US" dirty="0"/>
            </a:p>
          </p:txBody>
        </p:sp>
        <p:sp>
          <p:nvSpPr>
            <p:cNvPr id="41" name="Rectangle 40"/>
            <p:cNvSpPr/>
            <p:nvPr/>
          </p:nvSpPr>
          <p:spPr>
            <a:xfrm>
              <a:off x="2822817" y="3584438"/>
              <a:ext cx="2006600"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9573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81000"/>
            <a:ext cx="5638800" cy="646331"/>
          </a:xfrm>
          <a:prstGeom prst="rect">
            <a:avLst/>
          </a:prstGeom>
          <a:solidFill>
            <a:schemeClr val="accent1"/>
          </a:solidFill>
        </p:spPr>
        <p:txBody>
          <a:bodyPr wrap="square" rtlCol="0">
            <a:noAutofit/>
          </a:bodyPr>
          <a:lstStyle/>
          <a:p>
            <a:pPr algn="r"/>
            <a:r>
              <a:rPr lang="en-US" sz="3600" dirty="0" smtClean="0">
                <a:solidFill>
                  <a:schemeClr val="bg1"/>
                </a:solidFill>
              </a:rPr>
              <a:t>What to expect?</a:t>
            </a:r>
            <a:endParaRPr lang="en-US" sz="3600" dirty="0">
              <a:solidFill>
                <a:schemeClr val="bg1"/>
              </a:solidFill>
            </a:endParaRPr>
          </a:p>
        </p:txBody>
      </p:sp>
      <p:sp>
        <p:nvSpPr>
          <p:cNvPr id="6" name="Text Placeholder 2"/>
          <p:cNvSpPr>
            <a:spLocks noGrp="1"/>
          </p:cNvSpPr>
          <p:nvPr>
            <p:ph type="body" sz="quarter" idx="11"/>
          </p:nvPr>
        </p:nvSpPr>
        <p:spPr>
          <a:xfrm>
            <a:off x="914400" y="1447800"/>
            <a:ext cx="10515600" cy="5257800"/>
          </a:xfrm>
        </p:spPr>
        <p:txBody>
          <a:bodyPr/>
          <a:lstStyle/>
          <a:p>
            <a:pPr>
              <a:lnSpc>
                <a:spcPct val="150000"/>
              </a:lnSpc>
            </a:pPr>
            <a:r>
              <a:rPr lang="en-US" sz="2800" dirty="0" smtClean="0"/>
              <a:t>Modular with JPMS</a:t>
            </a:r>
          </a:p>
          <a:p>
            <a:pPr>
              <a:lnSpc>
                <a:spcPct val="150000"/>
              </a:lnSpc>
            </a:pPr>
            <a:r>
              <a:rPr lang="en-US" sz="2800" dirty="0"/>
              <a:t>Asynchronous programming with </a:t>
            </a:r>
            <a:r>
              <a:rPr lang="en-US" sz="2800" dirty="0" err="1" smtClean="0"/>
              <a:t>CompletableFuture</a:t>
            </a:r>
            <a:r>
              <a:rPr lang="en-US" sz="2800" dirty="0" smtClean="0"/>
              <a:t> interface</a:t>
            </a:r>
          </a:p>
          <a:p>
            <a:pPr>
              <a:lnSpc>
                <a:spcPct val="150000"/>
              </a:lnSpc>
            </a:pPr>
            <a:r>
              <a:rPr lang="en-US" sz="2800" dirty="0" smtClean="0"/>
              <a:t>Data driven strategy with ELK</a:t>
            </a:r>
          </a:p>
          <a:p>
            <a:pPr>
              <a:lnSpc>
                <a:spcPct val="150000"/>
              </a:lnSpc>
            </a:pPr>
            <a:r>
              <a:rPr lang="en-US" sz="2800" dirty="0" smtClean="0"/>
              <a:t>Contract driven development with </a:t>
            </a:r>
            <a:r>
              <a:rPr lang="en-US" sz="2800" dirty="0" err="1" smtClean="0"/>
              <a:t>GraphQL</a:t>
            </a:r>
            <a:endParaRPr lang="en-US" sz="2800" dirty="0" smtClean="0"/>
          </a:p>
          <a:p>
            <a:pPr>
              <a:lnSpc>
                <a:spcPct val="150000"/>
              </a:lnSpc>
            </a:pPr>
            <a:r>
              <a:rPr lang="en-US" sz="2800" dirty="0" smtClean="0"/>
              <a:t>Support multiple APIs</a:t>
            </a:r>
          </a:p>
          <a:p>
            <a:pPr>
              <a:lnSpc>
                <a:spcPct val="150000"/>
              </a:lnSpc>
            </a:pPr>
            <a:r>
              <a:rPr lang="en-US" sz="2800" dirty="0" smtClean="0"/>
              <a:t>Reduce boilerplate code</a:t>
            </a:r>
          </a:p>
          <a:p>
            <a:endParaRPr lang="en-US" sz="2400" dirty="0"/>
          </a:p>
        </p:txBody>
      </p:sp>
    </p:spTree>
    <p:extLst>
      <p:ext uri="{BB962C8B-B14F-4D97-AF65-F5344CB8AC3E}">
        <p14:creationId xmlns:p14="http://schemas.microsoft.com/office/powerpoint/2010/main" val="213686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280213"/>
            <a:ext cx="11359244" cy="6349187"/>
            <a:chOff x="832756" y="76200"/>
            <a:chExt cx="11359244" cy="6349187"/>
          </a:xfrm>
        </p:grpSpPr>
        <p:sp>
          <p:nvSpPr>
            <p:cNvPr id="49" name="Rounded Rectangle 48"/>
            <p:cNvSpPr/>
            <p:nvPr/>
          </p:nvSpPr>
          <p:spPr>
            <a:xfrm>
              <a:off x="3733800" y="2613343"/>
              <a:ext cx="7961196" cy="236220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THENACCEPT</a:t>
              </a:r>
              <a:endParaRPr lang="en-US" dirty="0"/>
            </a:p>
          </p:txBody>
        </p:sp>
        <p:sp>
          <p:nvSpPr>
            <p:cNvPr id="2" name="Rectangle 1"/>
            <p:cNvSpPr/>
            <p:nvPr/>
          </p:nvSpPr>
          <p:spPr>
            <a:xfrm>
              <a:off x="832756" y="1676400"/>
              <a:ext cx="9301844" cy="953135"/>
            </a:xfrm>
            <a:prstGeom prst="rect">
              <a:avLst/>
            </a:prstGeom>
          </p:spPr>
          <p:txBody>
            <a:bodyPr wrap="square">
              <a:spAutoFit/>
            </a:bodyPr>
            <a:lstStyle/>
            <a:p>
              <a:r>
                <a:rPr lang="en-US" sz="1400" u="sng" dirty="0" err="1">
                  <a:latin typeface="Menlo" charset="0"/>
                </a:rPr>
                <a:t>CompletableFuture</a:t>
              </a:r>
              <a:r>
                <a:rPr lang="en-US" sz="1400" dirty="0">
                  <a:latin typeface="Menlo" charset="0"/>
                </a:rPr>
                <a:t>[] </a:t>
              </a:r>
              <a:r>
                <a:rPr lang="en-US" sz="1400" dirty="0">
                  <a:solidFill>
                    <a:srgbClr val="6A3E3E"/>
                  </a:solidFill>
                  <a:latin typeface="Menlo" charset="0"/>
                </a:rPr>
                <a:t>futures</a:t>
              </a:r>
              <a:r>
                <a:rPr lang="en-US" sz="1400" dirty="0">
                  <a:latin typeface="Menlo" charset="0"/>
                </a:rPr>
                <a:t> = </a:t>
              </a:r>
              <a:r>
                <a:rPr lang="en-US" sz="1400" b="1" i="1" dirty="0" err="1">
                  <a:latin typeface="Menlo" charset="0"/>
                </a:rPr>
                <a:t>findPrice</a:t>
              </a:r>
              <a:r>
                <a:rPr lang="en-US" sz="1400" dirty="0" smtClean="0">
                  <a:latin typeface="Menlo" charset="0"/>
                </a:rPr>
                <a:t>(</a:t>
              </a:r>
              <a:r>
                <a:rPr lang="en-US" sz="1400" dirty="0" smtClean="0">
                  <a:solidFill>
                    <a:srgbClr val="2A00FF"/>
                  </a:solidFill>
                  <a:latin typeface="Menlo" charset="0"/>
                </a:rPr>
                <a:t>”iphone11"</a:t>
              </a:r>
              <a:r>
                <a:rPr lang="en-US" sz="1400" dirty="0" smtClean="0">
                  <a:latin typeface="Menlo" charset="0"/>
                </a:rPr>
                <a:t>)</a:t>
              </a:r>
              <a:endParaRPr lang="en-US" sz="1400" dirty="0">
                <a:latin typeface="Menlo" charset="0"/>
              </a:endParaRPr>
            </a:p>
            <a:p>
              <a:r>
                <a:rPr lang="en-US" sz="1400" dirty="0">
                  <a:latin typeface="Menlo" charset="0"/>
                </a:rPr>
                <a:t>        .map(</a:t>
              </a:r>
              <a:r>
                <a:rPr lang="en-US" sz="1400" dirty="0">
                  <a:solidFill>
                    <a:srgbClr val="6A3E3E"/>
                  </a:solidFill>
                  <a:latin typeface="Menlo" charset="0"/>
                </a:rPr>
                <a:t>f</a:t>
              </a:r>
              <a:r>
                <a:rPr lang="en-US" sz="1400" dirty="0">
                  <a:latin typeface="Menlo" charset="0"/>
                </a:rPr>
                <a:t> -&gt; </a:t>
              </a:r>
              <a:r>
                <a:rPr lang="en-US" sz="1400" dirty="0" err="1">
                  <a:solidFill>
                    <a:srgbClr val="6A3E3E"/>
                  </a:solidFill>
                  <a:latin typeface="Menlo" charset="0"/>
                </a:rPr>
                <a:t>f</a:t>
              </a:r>
              <a:r>
                <a:rPr lang="en-US" sz="1400" dirty="0" err="1">
                  <a:latin typeface="Menlo" charset="0"/>
                </a:rPr>
                <a:t>.thenAccept</a:t>
              </a:r>
              <a:r>
                <a:rPr lang="en-US" sz="1400" dirty="0">
                  <a:latin typeface="Menlo" charset="0"/>
                </a:rPr>
                <a:t>(</a:t>
              </a:r>
            </a:p>
            <a:p>
              <a:r>
                <a:rPr lang="en-US" sz="1400" dirty="0">
                  <a:latin typeface="Menlo" charset="0"/>
                </a:rPr>
                <a:t>            </a:t>
              </a:r>
              <a:r>
                <a:rPr lang="en-US" sz="1400" dirty="0">
                  <a:solidFill>
                    <a:srgbClr val="6A3E3E"/>
                  </a:solidFill>
                  <a:latin typeface="Menlo" charset="0"/>
                </a:rPr>
                <a:t>s</a:t>
              </a:r>
              <a:r>
                <a:rPr lang="en-US" sz="1400" dirty="0">
                  <a:latin typeface="Menlo" charset="0"/>
                </a:rPr>
                <a:t> -&gt; </a:t>
              </a:r>
              <a:r>
                <a:rPr lang="en-US" sz="1400" dirty="0" err="1">
                  <a:latin typeface="Menlo" charset="0"/>
                </a:rPr>
                <a:t>System.</a:t>
              </a:r>
              <a:r>
                <a:rPr lang="en-US" sz="1400" b="1" i="1" dirty="0" err="1">
                  <a:solidFill>
                    <a:srgbClr val="0000C0"/>
                  </a:solidFill>
                  <a:latin typeface="Menlo" charset="0"/>
                </a:rPr>
                <a:t>out</a:t>
              </a:r>
              <a:r>
                <a:rPr lang="en-US" sz="1400" dirty="0" err="1">
                  <a:latin typeface="Menlo" charset="0"/>
                </a:rPr>
                <a:t>.println</a:t>
              </a:r>
              <a:r>
                <a:rPr lang="en-US" sz="1400" dirty="0">
                  <a:latin typeface="Menlo" charset="0"/>
                </a:rPr>
                <a:t>(</a:t>
              </a:r>
              <a:r>
                <a:rPr lang="en-US" sz="1400" dirty="0">
                  <a:solidFill>
                    <a:srgbClr val="6A3E3E"/>
                  </a:solidFill>
                  <a:latin typeface="Menlo" charset="0"/>
                </a:rPr>
                <a:t>s</a:t>
              </a:r>
              <a:r>
                <a:rPr lang="en-US" sz="1400" dirty="0">
                  <a:latin typeface="Menlo" charset="0"/>
                </a:rPr>
                <a:t>)))</a:t>
              </a:r>
            </a:p>
            <a:p>
              <a:r>
                <a:rPr lang="en-US" sz="1400" dirty="0">
                  <a:latin typeface="Menlo" charset="0"/>
                </a:rPr>
                <a:t>        .</a:t>
              </a:r>
              <a:r>
                <a:rPr lang="en-US" sz="1400" dirty="0" err="1">
                  <a:latin typeface="Menlo" charset="0"/>
                </a:rPr>
                <a:t>toArray</a:t>
              </a:r>
              <a:r>
                <a:rPr lang="en-US" sz="1400" dirty="0">
                  <a:latin typeface="Menlo" charset="0"/>
                </a:rPr>
                <a:t>(</a:t>
              </a:r>
              <a:r>
                <a:rPr lang="en-US" sz="1400" dirty="0">
                  <a:solidFill>
                    <a:srgbClr val="6A3E3E"/>
                  </a:solidFill>
                  <a:latin typeface="Menlo" charset="0"/>
                </a:rPr>
                <a:t>size</a:t>
              </a:r>
              <a:r>
                <a:rPr lang="en-US" sz="1400" dirty="0">
                  <a:latin typeface="Menlo" charset="0"/>
                </a:rPr>
                <a:t> -&gt; </a:t>
              </a:r>
              <a:r>
                <a:rPr lang="en-US" sz="1400" b="1" dirty="0">
                  <a:solidFill>
                    <a:srgbClr val="7F0055"/>
                  </a:solidFill>
                  <a:latin typeface="Menlo" charset="0"/>
                </a:rPr>
                <a:t>new</a:t>
              </a:r>
              <a:r>
                <a:rPr lang="en-US" sz="1400" dirty="0">
                  <a:latin typeface="Menlo" charset="0"/>
                </a:rPr>
                <a:t> </a:t>
              </a:r>
              <a:r>
                <a:rPr lang="en-US" sz="1400" dirty="0" err="1">
                  <a:latin typeface="Menlo" charset="0"/>
                </a:rPr>
                <a:t>CompletableFuture</a:t>
              </a:r>
              <a:r>
                <a:rPr lang="en-US" sz="1400" dirty="0">
                  <a:latin typeface="Menlo" charset="0"/>
                </a:rPr>
                <a:t>[</a:t>
              </a:r>
              <a:r>
                <a:rPr lang="en-US" sz="1400" dirty="0">
                  <a:solidFill>
                    <a:srgbClr val="6A3E3E"/>
                  </a:solidFill>
                  <a:latin typeface="Menlo" charset="0"/>
                </a:rPr>
                <a:t>size</a:t>
              </a:r>
              <a:r>
                <a:rPr lang="en-US" sz="1400" dirty="0">
                  <a:latin typeface="Menlo" charset="0"/>
                </a:rPr>
                <a:t>]);</a:t>
              </a:r>
              <a:endParaRPr lang="en-US" sz="1400" dirty="0">
                <a:effectLst/>
                <a:latin typeface="Menlo" charset="0"/>
              </a:endParaRPr>
            </a:p>
          </p:txBody>
        </p:sp>
        <p:sp>
          <p:nvSpPr>
            <p:cNvPr id="3" name="Rectangle 2"/>
            <p:cNvSpPr/>
            <p:nvPr/>
          </p:nvSpPr>
          <p:spPr>
            <a:xfrm>
              <a:off x="832756" y="5802868"/>
              <a:ext cx="4892686" cy="369332"/>
            </a:xfrm>
            <a:prstGeom prst="rect">
              <a:avLst/>
            </a:prstGeom>
          </p:spPr>
          <p:txBody>
            <a:bodyPr wrap="square">
              <a:spAutoFit/>
            </a:bodyPr>
            <a:lstStyle/>
            <a:p>
              <a:r>
                <a:rPr lang="en-US" sz="1400" dirty="0" err="1">
                  <a:latin typeface="Courier" charset="0"/>
                </a:rPr>
                <a:t>CompletableFuture.allOf</a:t>
              </a:r>
              <a:r>
                <a:rPr lang="en-US" sz="1400" dirty="0">
                  <a:latin typeface="Courier" charset="0"/>
                </a:rPr>
                <a:t>(futures</a:t>
              </a:r>
              <a:r>
                <a:rPr lang="en-US" dirty="0">
                  <a:latin typeface="Courier" charset="0"/>
                </a:rPr>
                <a:t>).join(); </a:t>
              </a:r>
              <a:endParaRPr lang="en-US" dirty="0"/>
            </a:p>
          </p:txBody>
        </p:sp>
        <p:sp>
          <p:nvSpPr>
            <p:cNvPr id="34" name="Content Placeholder 1"/>
            <p:cNvSpPr txBox="1"/>
            <p:nvPr/>
          </p:nvSpPr>
          <p:spPr>
            <a:xfrm>
              <a:off x="832756" y="5209642"/>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ALLOF/ANYOF</a:t>
              </a:r>
              <a:endParaRPr lang="en-US" dirty="0"/>
            </a:p>
          </p:txBody>
        </p:sp>
        <p:sp>
          <p:nvSpPr>
            <p:cNvPr id="35" name="Rounded Rectangle 34"/>
            <p:cNvSpPr/>
            <p:nvPr/>
          </p:nvSpPr>
          <p:spPr>
            <a:xfrm>
              <a:off x="6128657" y="2766975"/>
              <a:ext cx="1676401"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6" name="Rounded Rectangle 35"/>
            <p:cNvSpPr/>
            <p:nvPr/>
          </p:nvSpPr>
          <p:spPr>
            <a:xfrm>
              <a:off x="6128385" y="3583940"/>
              <a:ext cx="3277235" cy="533400"/>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findPrice</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37" name="Rounded Rectangle 36"/>
            <p:cNvSpPr/>
            <p:nvPr/>
          </p:nvSpPr>
          <p:spPr>
            <a:xfrm>
              <a:off x="3520677" y="2763487"/>
              <a:ext cx="2852057"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sp>
          <p:nvSpPr>
            <p:cNvPr id="42" name="Rounded Rectangle 41"/>
            <p:cNvSpPr/>
            <p:nvPr/>
          </p:nvSpPr>
          <p:spPr>
            <a:xfrm>
              <a:off x="3481559" y="3605897"/>
              <a:ext cx="2862943"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latin typeface="Adobe Arabic" panose="02040503050201020203" charset="0"/>
                  <a:ea typeface="Abadi MT Condensed Light" charset="0"/>
                  <a:cs typeface="Adobe Arabic" panose="02040503050201020203" charset="0"/>
                </a:rPr>
                <a:t>Executor Thread</a:t>
              </a:r>
            </a:p>
          </p:txBody>
        </p:sp>
        <p:cxnSp>
          <p:nvCxnSpPr>
            <p:cNvPr id="5" name="Straight Connector 4"/>
            <p:cNvCxnSpPr/>
            <p:nvPr/>
          </p:nvCxnSpPr>
          <p:spPr>
            <a:xfrm>
              <a:off x="7848600" y="2629535"/>
              <a:ext cx="0" cy="1865293"/>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stCxn id="35" idx="3"/>
            </p:cNvCxnSpPr>
            <p:nvPr/>
          </p:nvCxnSpPr>
          <p:spPr>
            <a:xfrm>
              <a:off x="7805058" y="3033675"/>
              <a:ext cx="312964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5" idx="0"/>
            </p:cNvCxnSpPr>
            <p:nvPr/>
          </p:nvCxnSpPr>
          <p:spPr>
            <a:xfrm>
              <a:off x="9382125" y="2644140"/>
              <a:ext cx="48260" cy="3248025"/>
            </a:xfrm>
            <a:prstGeom prst="line">
              <a:avLst/>
            </a:prstGeom>
            <a:ln w="25400">
              <a:solidFill>
                <a:srgbClr val="B16B02"/>
              </a:solidFill>
              <a:prstDash val="sysDot"/>
            </a:ln>
          </p:spPr>
          <p:style>
            <a:lnRef idx="1">
              <a:schemeClr val="accent2"/>
            </a:lnRef>
            <a:fillRef idx="0">
              <a:schemeClr val="accent2"/>
            </a:fillRef>
            <a:effectRef idx="0">
              <a:schemeClr val="accent2"/>
            </a:effectRef>
            <a:fontRef idx="minor">
              <a:schemeClr val="tx1"/>
            </a:fontRef>
          </p:style>
        </p:cxnSp>
        <p:sp>
          <p:nvSpPr>
            <p:cNvPr id="45" name="Rounded Rectangle 44"/>
            <p:cNvSpPr/>
            <p:nvPr/>
          </p:nvSpPr>
          <p:spPr>
            <a:xfrm>
              <a:off x="8872129" y="5891987"/>
              <a:ext cx="1115786" cy="533400"/>
            </a:xfrm>
            <a:prstGeom prst="roundRect">
              <a:avLst/>
            </a:pr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bg1"/>
                  </a:solidFill>
                  <a:latin typeface="Adobe Arabic" panose="02040503050201020203" charset="0"/>
                  <a:ea typeface="Abadi MT Condensed Light" charset="0"/>
                  <a:cs typeface="Adobe Arabic" panose="02040503050201020203" charset="0"/>
                </a:rPr>
                <a:t>join()</a:t>
              </a:r>
              <a:endParaRPr lang="en-US" sz="2000" dirty="0" smtClean="0">
                <a:solidFill>
                  <a:schemeClr val="bg1"/>
                </a:solidFill>
                <a:latin typeface="Adobe Arabic" panose="02040503050201020203" charset="0"/>
                <a:ea typeface="Abadi MT Condensed Light" charset="0"/>
                <a:cs typeface="Adobe Arabic" panose="02040503050201020203" charset="0"/>
              </a:endParaRPr>
            </a:p>
          </p:txBody>
        </p:sp>
        <p:cxnSp>
          <p:nvCxnSpPr>
            <p:cNvPr id="46" name="Straight Arrow Connector 45"/>
            <p:cNvCxnSpPr>
              <a:stCxn id="36" idx="3"/>
            </p:cNvCxnSpPr>
            <p:nvPr/>
          </p:nvCxnSpPr>
          <p:spPr>
            <a:xfrm>
              <a:off x="9405620" y="3850640"/>
              <a:ext cx="153035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9414265" y="342348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8" name="Rounded Rectangle 47"/>
            <p:cNvSpPr/>
            <p:nvPr/>
          </p:nvSpPr>
          <p:spPr>
            <a:xfrm>
              <a:off x="9421776" y="2584316"/>
              <a:ext cx="1763486"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ysClr val="windowText" lastClr="000000"/>
                  </a:solidFill>
                  <a:latin typeface="Adobe Arabic" panose="02040503050201020203" charset="0"/>
                  <a:ea typeface="Abadi MT Condensed Light" charset="0"/>
                  <a:cs typeface="Adobe Arabic" panose="02040503050201020203" charset="0"/>
                </a:rPr>
                <a:t>thenAccept</a:t>
              </a:r>
              <a:r>
                <a:rPr lang="en-US" sz="2000" dirty="0" smtClean="0">
                  <a:solidFill>
                    <a:sysClr val="windowText" lastClr="000000"/>
                  </a:solidFill>
                  <a:latin typeface="Adobe Arabic" panose="02040503050201020203" charset="0"/>
                  <a:ea typeface="Abadi MT Condensed Light" charset="0"/>
                  <a:cs typeface="Adobe Arabic" panose="02040503050201020203" charset="0"/>
                </a:rPr>
                <a:t>()</a:t>
              </a:r>
              <a:endParaRPr lang="en-US" sz="2000" dirty="0">
                <a:solidFill>
                  <a:sysClr val="windowText" lastClr="000000"/>
                </a:solidFill>
                <a:latin typeface="Adobe Arabic" panose="02040503050201020203" charset="0"/>
                <a:ea typeface="Abadi MT Condensed Light" charset="0"/>
                <a:cs typeface="Adobe Arabic" panose="02040503050201020203" charset="0"/>
              </a:endParaRPr>
            </a:p>
          </p:txBody>
        </p:sp>
        <p:sp>
          <p:nvSpPr>
            <p:cNvPr id="41" name="Rectangle 40"/>
            <p:cNvSpPr/>
            <p:nvPr/>
          </p:nvSpPr>
          <p:spPr>
            <a:xfrm>
              <a:off x="2057400" y="1928581"/>
              <a:ext cx="1388745" cy="21717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6610985" y="76200"/>
              <a:ext cx="5581015" cy="1208382"/>
            </a:xfrm>
            <a:prstGeom prst="rect">
              <a:avLst/>
            </a:prstGeom>
            <a:solidFill>
              <a:schemeClr val="lt1"/>
            </a:solidFill>
          </p:spPr>
          <p:style>
            <a:lnRef idx="2">
              <a:schemeClr val="dk1"/>
            </a:lnRef>
            <a:fillRef idx="1">
              <a:schemeClr val="lt1"/>
            </a:fillRef>
            <a:effectRef idx="0">
              <a:schemeClr val="dk1"/>
            </a:effectRef>
            <a:fontRef idx="minor">
              <a:schemeClr val="dk1"/>
            </a:fontRef>
          </p:style>
          <p:txBody>
            <a:bodyPr wrap="square">
              <a:noAutofit/>
            </a:bodyPr>
            <a:lstStyle/>
            <a:p>
              <a:r>
                <a:rPr lang="en-US" sz="1400" b="1" dirty="0">
                  <a:solidFill>
                    <a:srgbClr val="7F0055">
                      <a:alpha val="80000"/>
                    </a:srgbClr>
                  </a:solidFill>
                  <a:latin typeface="Menlo" charset="0"/>
                </a:rPr>
                <a:t>public</a:t>
              </a:r>
              <a:r>
                <a:rPr lang="en-US" sz="1400" dirty="0">
                  <a:solidFill>
                    <a:schemeClr val="dk1">
                      <a:alpha val="80000"/>
                    </a:schemeClr>
                  </a:solidFill>
                  <a:latin typeface="Menlo" charset="0"/>
                </a:rPr>
                <a:t> </a:t>
              </a:r>
              <a:r>
                <a:rPr lang="en-US" sz="1400" b="1" dirty="0">
                  <a:solidFill>
                    <a:srgbClr val="7F0055">
                      <a:alpha val="80000"/>
                    </a:srgbClr>
                  </a:solidFill>
                  <a:latin typeface="Menlo" charset="0"/>
                </a:rPr>
                <a:t>static</a:t>
              </a:r>
              <a:r>
                <a:rPr lang="en-US" sz="1400" dirty="0">
                  <a:solidFill>
                    <a:schemeClr val="dk1">
                      <a:alpha val="80000"/>
                    </a:schemeClr>
                  </a:solidFill>
                  <a:latin typeface="Menlo" charset="0"/>
                </a:rPr>
                <a:t> Stream&lt;Object&gt; </a:t>
              </a:r>
              <a:r>
                <a:rPr lang="en-US" sz="1400" dirty="0" err="1">
                  <a:solidFill>
                    <a:schemeClr val="dk1">
                      <a:alpha val="80000"/>
                    </a:schemeClr>
                  </a:solidFill>
                  <a:latin typeface="Menlo" charset="0"/>
                </a:rPr>
                <a:t>findPrice</a:t>
              </a:r>
              <a:r>
                <a:rPr lang="en-US" sz="1400" dirty="0">
                  <a:solidFill>
                    <a:schemeClr val="dk1">
                      <a:alpha val="80000"/>
                    </a:schemeClr>
                  </a:solidFill>
                  <a:latin typeface="Menlo" charset="0"/>
                </a:rPr>
                <a:t>(String </a:t>
              </a:r>
              <a:r>
                <a:rPr lang="en-US" sz="1400" dirty="0">
                  <a:solidFill>
                    <a:srgbClr val="6A3E3E">
                      <a:alpha val="80000"/>
                    </a:srgbClr>
                  </a:solidFill>
                  <a:latin typeface="Menlo" charset="0"/>
                </a:rPr>
                <a:t>product</a:t>
              </a:r>
              <a:r>
                <a:rPr lang="en-US" sz="1400" dirty="0">
                  <a:solidFill>
                    <a:schemeClr val="dk1">
                      <a:alpha val="80000"/>
                    </a:schemeClr>
                  </a:solidFill>
                  <a:latin typeface="Menlo" charset="0"/>
                </a:rPr>
                <a:t>) {</a:t>
              </a:r>
            </a:p>
            <a:p>
              <a:r>
                <a:rPr lang="en-US" sz="1400" b="1" dirty="0" smtClean="0">
                  <a:solidFill>
                    <a:srgbClr val="7F0055">
                      <a:alpha val="80000"/>
                    </a:srgbClr>
                  </a:solidFill>
                  <a:latin typeface="Menlo" charset="0"/>
                </a:rPr>
                <a:t>return</a:t>
              </a:r>
              <a:r>
                <a:rPr lang="en-US" sz="1400" dirty="0" smtClean="0">
                  <a:solidFill>
                    <a:schemeClr val="dk1">
                      <a:alpha val="80000"/>
                    </a:schemeClr>
                  </a:solidFill>
                  <a:latin typeface="Menlo" charset="0"/>
                </a:rPr>
                <a:t> </a:t>
              </a:r>
              <a:r>
                <a:rPr lang="en-US" sz="1400" i="1" dirty="0" err="1">
                  <a:solidFill>
                    <a:srgbClr val="0000C0">
                      <a:alpha val="80000"/>
                    </a:srgbClr>
                  </a:solidFill>
                  <a:latin typeface="Menlo" charset="0"/>
                </a:rPr>
                <a:t>shops</a:t>
              </a:r>
              <a:r>
                <a:rPr lang="en-US" sz="1400" dirty="0" err="1">
                  <a:solidFill>
                    <a:schemeClr val="dk1">
                      <a:alpha val="80000"/>
                    </a:schemeClr>
                  </a:solidFill>
                  <a:latin typeface="Menlo" charset="0"/>
                </a:rPr>
                <a:t>.stream</a:t>
              </a:r>
              <a:r>
                <a:rPr lang="en-US" sz="1400" dirty="0" smtClean="0">
                  <a:solidFill>
                    <a:schemeClr val="dk1">
                      <a:alpha val="80000"/>
                    </a:schemeClr>
                  </a:solidFill>
                  <a:latin typeface="Menlo" charset="0"/>
                </a:rPr>
                <a:t>() </a:t>
              </a:r>
            </a:p>
            <a:p>
              <a:r>
                <a:rPr lang="en-US" sz="1400" dirty="0" smtClean="0">
                  <a:solidFill>
                    <a:schemeClr val="dk1">
                      <a:alpha val="80000"/>
                    </a:schemeClr>
                  </a:solidFill>
                  <a:latin typeface="Menlo" charset="0"/>
                </a:rPr>
                <a:t>.</a:t>
              </a:r>
              <a:r>
                <a:rPr lang="en-US" sz="1400" dirty="0">
                  <a:solidFill>
                    <a:schemeClr val="dk1">
                      <a:alpha val="80000"/>
                    </a:schemeClr>
                  </a:solidFill>
                  <a:latin typeface="Menlo" charset="0"/>
                </a:rPr>
                <a:t>map(</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-&gt; </a:t>
              </a:r>
              <a:r>
                <a:rPr lang="en-US" sz="1400" dirty="0" err="1">
                  <a:solidFill>
                    <a:schemeClr val="dk1">
                      <a:alpha val="80000"/>
                    </a:schemeClr>
                  </a:solidFill>
                  <a:latin typeface="Menlo" charset="0"/>
                </a:rPr>
                <a:t>CompletableFuture.</a:t>
              </a:r>
              <a:r>
                <a:rPr lang="en-US" sz="1400" i="1" dirty="0" err="1">
                  <a:solidFill>
                    <a:schemeClr val="dk1">
                      <a:alpha val="80000"/>
                    </a:schemeClr>
                  </a:solidFill>
                  <a:latin typeface="Menlo" charset="0"/>
                </a:rPr>
                <a:t>supplyAsync</a:t>
              </a:r>
              <a:r>
                <a:rPr lang="en-US" sz="1400" dirty="0" smtClean="0">
                  <a:solidFill>
                    <a:schemeClr val="dk1">
                      <a:alpha val="80000"/>
                    </a:schemeClr>
                  </a:solidFill>
                  <a:latin typeface="Menlo" charset="0"/>
                </a:rPr>
                <a:t>(</a:t>
              </a:r>
            </a:p>
            <a:p>
              <a:r>
                <a:rPr lang="en-US" sz="1400" dirty="0">
                  <a:solidFill>
                    <a:schemeClr val="dk1">
                      <a:alpha val="80000"/>
                    </a:schemeClr>
                  </a:solidFill>
                  <a:latin typeface="Menlo" charset="0"/>
                </a:rPr>
                <a:t>	</a:t>
              </a:r>
              <a:r>
                <a:rPr lang="en-US" sz="1400" dirty="0" smtClean="0">
                  <a:solidFill>
                    <a:schemeClr val="dk1">
                      <a:alpha val="80000"/>
                    </a:schemeClr>
                  </a:solidFill>
                  <a:latin typeface="Menlo" charset="0"/>
                </a:rPr>
                <a:t>() </a:t>
              </a:r>
              <a:r>
                <a:rPr lang="en-US" sz="1400" dirty="0">
                  <a:solidFill>
                    <a:schemeClr val="dk1">
                      <a:alpha val="80000"/>
                    </a:schemeClr>
                  </a:solidFill>
                  <a:latin typeface="Menlo" charset="0"/>
                </a:rPr>
                <a:t>-&gt; </a:t>
              </a:r>
              <a:r>
                <a:rPr lang="en-US" sz="1400" dirty="0">
                  <a:solidFill>
                    <a:srgbClr val="6A3E3E">
                      <a:alpha val="80000"/>
                    </a:srgbClr>
                  </a:solidFill>
                  <a:latin typeface="Menlo" charset="0"/>
                </a:rPr>
                <a:t>shop</a:t>
              </a:r>
              <a:r>
                <a:rPr lang="en-US" sz="1400" dirty="0">
                  <a:solidFill>
                    <a:schemeClr val="dk1">
                      <a:alpha val="80000"/>
                    </a:schemeClr>
                  </a:solidFill>
                  <a:latin typeface="Menlo" charset="0"/>
                </a:rPr>
                <a:t>. </a:t>
              </a:r>
              <a:r>
                <a:rPr lang="en-US" sz="1400" dirty="0" err="1">
                  <a:solidFill>
                    <a:schemeClr val="dk1">
                      <a:alpha val="80000"/>
                    </a:schemeClr>
                  </a:solidFill>
                  <a:latin typeface="Menlo" charset="0"/>
                </a:rPr>
                <a:t>getNonDiscountPrice</a:t>
              </a:r>
              <a:r>
                <a:rPr lang="en-US" sz="1400" dirty="0">
                  <a:solidFill>
                    <a:schemeClr val="dk1">
                      <a:alpha val="80000"/>
                    </a:schemeClr>
                  </a:solidFill>
                  <a:latin typeface="Menlo" charset="0"/>
                </a:rPr>
                <a:t>(</a:t>
              </a:r>
              <a:r>
                <a:rPr lang="en-US" sz="1400" dirty="0" smtClean="0">
                  <a:solidFill>
                    <a:srgbClr val="2A00FF">
                      <a:alpha val="80000"/>
                    </a:srgbClr>
                  </a:solidFill>
                  <a:latin typeface="Menlo" charset="0"/>
                </a:rPr>
                <a:t>"</a:t>
              </a:r>
              <a:r>
                <a:rPr lang="en-US" sz="1400" dirty="0">
                  <a:solidFill>
                    <a:srgbClr val="2A00FF">
                      <a:alpha val="80000"/>
                    </a:srgbClr>
                  </a:solidFill>
                  <a:latin typeface="Menlo" charset="0"/>
                </a:rPr>
                <a:t>iphone11"</a:t>
              </a:r>
              <a:r>
                <a:rPr lang="en-US" sz="1400" dirty="0">
                  <a:solidFill>
                    <a:schemeClr val="dk1">
                      <a:alpha val="80000"/>
                    </a:schemeClr>
                  </a:solidFill>
                  <a:latin typeface="Menlo" charset="0"/>
                </a:rPr>
                <a:t>), 			</a:t>
              </a:r>
              <a:r>
                <a:rPr lang="en-US" sz="1400" b="1" i="1" dirty="0">
                  <a:solidFill>
                    <a:srgbClr val="0000C0">
                      <a:alpha val="80000"/>
                    </a:srgbClr>
                  </a:solidFill>
                  <a:latin typeface="Menlo" charset="0"/>
                </a:rPr>
                <a:t>executor</a:t>
              </a:r>
              <a:r>
                <a:rPr lang="en-US" sz="1400" dirty="0">
                  <a:solidFill>
                    <a:schemeClr val="dk1">
                      <a:alpha val="80000"/>
                    </a:schemeClr>
                  </a:solidFill>
                  <a:latin typeface="Menlo" charset="0"/>
                </a:rPr>
                <a:t>))</a:t>
              </a:r>
            </a:p>
            <a:p>
              <a:pPr lvl="2"/>
              <a:endParaRPr lang="en-US" sz="1400" dirty="0">
                <a:solidFill>
                  <a:schemeClr val="dk1">
                    <a:alpha val="80000"/>
                  </a:schemeClr>
                </a:solidFill>
                <a:effectLst/>
                <a:latin typeface="Menlo" charset="0"/>
              </a:endParaRPr>
            </a:p>
          </p:txBody>
        </p:sp>
        <p:sp>
          <p:nvSpPr>
            <p:cNvPr id="4" name="Rectangle 40"/>
            <p:cNvSpPr/>
            <p:nvPr/>
          </p:nvSpPr>
          <p:spPr>
            <a:xfrm>
              <a:off x="4027805" y="1676400"/>
              <a:ext cx="1388745" cy="21717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1" name="Curved Connector 10"/>
            <p:cNvCxnSpPr>
              <a:stCxn id="9" idx="1"/>
              <a:endCxn id="4" idx="0"/>
            </p:cNvCxnSpPr>
            <p:nvPr/>
          </p:nvCxnSpPr>
          <p:spPr>
            <a:xfrm rot="10800000" flipV="1">
              <a:off x="4722495" y="748030"/>
              <a:ext cx="1888490" cy="928370"/>
            </a:xfrm>
            <a:prstGeom prst="curved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40"/>
            <p:cNvSpPr/>
            <p:nvPr/>
          </p:nvSpPr>
          <p:spPr>
            <a:xfrm>
              <a:off x="4411345" y="5834380"/>
              <a:ext cx="919480" cy="306705"/>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689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HANDLE EXCEPTION</a:t>
            </a:r>
            <a:endParaRPr lang="en-US" dirty="0"/>
          </a:p>
        </p:txBody>
      </p:sp>
      <p:grpSp>
        <p:nvGrpSpPr>
          <p:cNvPr id="2" name="Group 1"/>
          <p:cNvGrpSpPr/>
          <p:nvPr/>
        </p:nvGrpSpPr>
        <p:grpSpPr>
          <a:xfrm>
            <a:off x="609600" y="1967805"/>
            <a:ext cx="10455730" cy="1384995"/>
            <a:chOff x="838199" y="1676400"/>
            <a:chExt cx="10455730" cy="1384995"/>
          </a:xfrm>
        </p:grpSpPr>
        <p:sp>
          <p:nvSpPr>
            <p:cNvPr id="4" name="Rectangle 3"/>
            <p:cNvSpPr/>
            <p:nvPr/>
          </p:nvSpPr>
          <p:spPr>
            <a:xfrm>
              <a:off x="838199" y="1676400"/>
              <a:ext cx="10455730" cy="1384995"/>
            </a:xfrm>
            <a:prstGeom prst="rect">
              <a:avLst/>
            </a:prstGeom>
          </p:spPr>
          <p:txBody>
            <a:bodyPr wrap="square">
              <a:spAutoFit/>
            </a:bodyPr>
            <a:lstStyle/>
            <a:p>
              <a:r>
                <a:rPr lang="en-US" sz="1400" b="1" dirty="0">
                  <a:solidFill>
                    <a:srgbClr val="7F0055"/>
                  </a:solidFill>
                  <a:latin typeface="Menlo" charset="0"/>
                </a:rPr>
                <a:t>public</a:t>
              </a:r>
              <a:r>
                <a:rPr lang="en-US" sz="1400" dirty="0">
                  <a:latin typeface="Menlo" charset="0"/>
                </a:rPr>
                <a:t> </a:t>
              </a:r>
              <a:r>
                <a:rPr lang="en-US" sz="1400" b="1" dirty="0">
                  <a:solidFill>
                    <a:srgbClr val="7F0055"/>
                  </a:solidFill>
                  <a:latin typeface="Menlo" charset="0"/>
                </a:rPr>
                <a:t>static</a:t>
              </a:r>
              <a:r>
                <a:rPr lang="en-US" sz="1400" dirty="0">
                  <a:latin typeface="Menlo" charset="0"/>
                </a:rPr>
                <a:t> Stream&lt;</a:t>
              </a:r>
              <a:r>
                <a:rPr lang="en-US" sz="1400" dirty="0" err="1">
                  <a:latin typeface="Menlo" charset="0"/>
                </a:rPr>
                <a:t>CompletableFuture</a:t>
              </a:r>
              <a:r>
                <a:rPr lang="en-US" sz="1400" dirty="0">
                  <a:latin typeface="Menlo" charset="0"/>
                </a:rPr>
                <a:t>&lt;String&gt;&gt; </a:t>
              </a:r>
              <a:r>
                <a:rPr lang="en-US" sz="1400" dirty="0" err="1">
                  <a:latin typeface="Menlo" charset="0"/>
                </a:rPr>
                <a:t>findPrice</a:t>
              </a:r>
              <a:r>
                <a:rPr lang="en-US" sz="1400" dirty="0">
                  <a:latin typeface="Menlo" charset="0"/>
                </a:rPr>
                <a:t>(String </a:t>
              </a:r>
              <a:r>
                <a:rPr lang="en-US" sz="1400" dirty="0">
                  <a:solidFill>
                    <a:srgbClr val="6A3E3E"/>
                  </a:solidFill>
                  <a:latin typeface="Menlo" charset="0"/>
                </a:rPr>
                <a:t>product</a:t>
              </a:r>
              <a:r>
                <a:rPr lang="en-US" sz="1400" dirty="0">
                  <a:latin typeface="Menlo" charset="0"/>
                </a:rPr>
                <a:t>) {</a:t>
              </a:r>
            </a:p>
            <a:p>
              <a:pPr lvl="1"/>
              <a:r>
                <a:rPr lang="en-US" sz="1400" b="1" dirty="0">
                  <a:solidFill>
                    <a:srgbClr val="7F0055"/>
                  </a:solidFill>
                  <a:latin typeface="Menlo" charset="0"/>
                </a:rPr>
                <a:t>return</a:t>
              </a:r>
              <a:r>
                <a:rPr lang="en-US" sz="1400" dirty="0">
                  <a:latin typeface="Menlo" charset="0"/>
                </a:rPr>
                <a:t> </a:t>
              </a:r>
              <a:r>
                <a:rPr lang="en-US" sz="1400" i="1" dirty="0" err="1">
                  <a:solidFill>
                    <a:srgbClr val="0000C0"/>
                  </a:solidFill>
                  <a:latin typeface="Menlo" charset="0"/>
                </a:rPr>
                <a:t>shops</a:t>
              </a:r>
              <a:r>
                <a:rPr lang="en-US" sz="1400" dirty="0" err="1">
                  <a:latin typeface="Menlo" charset="0"/>
                </a:rPr>
                <a:t>.stream</a:t>
              </a:r>
              <a:r>
                <a:rPr lang="en-US" sz="1400" dirty="0">
                  <a:latin typeface="Menlo" charset="0"/>
                </a:rPr>
                <a:t>()</a:t>
              </a:r>
            </a:p>
            <a:p>
              <a:pPr lvl="1"/>
              <a:r>
                <a:rPr lang="en-US" sz="1400" dirty="0">
                  <a:latin typeface="Menlo" charset="0"/>
                </a:rPr>
                <a:t>.map(</a:t>
              </a:r>
              <a:r>
                <a:rPr lang="en-US" sz="1400" dirty="0">
                  <a:solidFill>
                    <a:srgbClr val="6A3E3E"/>
                  </a:solidFill>
                  <a:latin typeface="Menlo" charset="0"/>
                </a:rPr>
                <a:t>shop</a:t>
              </a:r>
              <a:r>
                <a:rPr lang="en-US" sz="1400" dirty="0">
                  <a:latin typeface="Menlo" charset="0"/>
                </a:rPr>
                <a:t> -&gt; </a:t>
              </a:r>
              <a:r>
                <a:rPr lang="en-US" sz="1400" dirty="0" err="1">
                  <a:latin typeface="Menlo" charset="0"/>
                </a:rPr>
                <a:t>CompletableFuture.</a:t>
              </a:r>
              <a:r>
                <a:rPr lang="en-US" sz="1400" i="1" dirty="0" err="1">
                  <a:latin typeface="Menlo" charset="0"/>
                </a:rPr>
                <a:t>supplyAsync</a:t>
              </a:r>
              <a:r>
                <a:rPr lang="en-US" sz="1400" dirty="0">
                  <a:latin typeface="Menlo" charset="0"/>
                </a:rPr>
                <a:t>(() -&gt; </a:t>
              </a:r>
              <a:r>
                <a:rPr lang="en-US" sz="1400" dirty="0" err="1">
                  <a:solidFill>
                    <a:srgbClr val="6A3E3E"/>
                  </a:solidFill>
                  <a:latin typeface="Menlo" charset="0"/>
                </a:rPr>
                <a:t>shop</a:t>
              </a:r>
              <a:r>
                <a:rPr lang="en-US" sz="1400" dirty="0" err="1">
                  <a:latin typeface="Menlo" charset="0"/>
                </a:rPr>
                <a:t>.getPrice</a:t>
              </a:r>
              <a:r>
                <a:rPr lang="en-US" sz="1400" dirty="0">
                  <a:latin typeface="Menlo" charset="0"/>
                </a:rPr>
                <a:t>(</a:t>
              </a:r>
              <a:r>
                <a:rPr lang="en-US" sz="1400" dirty="0">
                  <a:solidFill>
                    <a:srgbClr val="2A00FF"/>
                  </a:solidFill>
                  <a:latin typeface="Menlo" charset="0"/>
                </a:rPr>
                <a:t>"iphone11"</a:t>
              </a:r>
              <a:r>
                <a:rPr lang="en-US" sz="1400" dirty="0">
                  <a:latin typeface="Menlo" charset="0"/>
                </a:rPr>
                <a:t>), </a:t>
              </a:r>
              <a:r>
                <a:rPr lang="en-US" sz="1400" b="1" i="1" dirty="0">
                  <a:solidFill>
                    <a:srgbClr val="0000C0"/>
                  </a:solidFill>
                  <a:latin typeface="Menlo" charset="0"/>
                </a:rPr>
                <a:t>executor</a:t>
              </a:r>
              <a:r>
                <a:rPr lang="en-US" sz="1400" dirty="0">
                  <a:latin typeface="Menlo" charset="0"/>
                </a:rPr>
                <a:t>))</a:t>
              </a:r>
            </a:p>
            <a:p>
              <a:pPr lvl="1"/>
              <a:r>
                <a:rPr lang="en-US" sz="1400" dirty="0" smtClean="0">
                  <a:latin typeface="Menlo" charset="0"/>
                </a:rPr>
                <a:t>.</a:t>
              </a:r>
              <a:r>
                <a:rPr lang="en-US" sz="1400" dirty="0">
                  <a:latin typeface="Menlo" charset="0"/>
                </a:rPr>
                <a:t>map(</a:t>
              </a:r>
              <a:r>
                <a:rPr lang="en-US" sz="1400" dirty="0">
                  <a:solidFill>
                    <a:srgbClr val="6A3E3E"/>
                  </a:solidFill>
                  <a:latin typeface="Menlo" charset="0"/>
                </a:rPr>
                <a:t>future</a:t>
              </a:r>
              <a:r>
                <a:rPr lang="en-US" sz="1400" dirty="0">
                  <a:latin typeface="Menlo" charset="0"/>
                </a:rPr>
                <a:t> -&gt; </a:t>
              </a:r>
              <a:r>
                <a:rPr lang="en-US" sz="1400" dirty="0" err="1">
                  <a:solidFill>
                    <a:srgbClr val="6A3E3E"/>
                  </a:solidFill>
                  <a:latin typeface="Menlo" charset="0"/>
                </a:rPr>
                <a:t>future</a:t>
              </a:r>
              <a:r>
                <a:rPr lang="en-US" sz="1400" dirty="0" err="1">
                  <a:latin typeface="Menlo" charset="0"/>
                </a:rPr>
                <a:t>.exceptionally</a:t>
              </a:r>
              <a:r>
                <a:rPr lang="en-US" sz="1400" dirty="0">
                  <a:latin typeface="Menlo" charset="0"/>
                </a:rPr>
                <a:t>(</a:t>
              </a:r>
              <a:r>
                <a:rPr lang="en-US" sz="1400" dirty="0">
                  <a:solidFill>
                    <a:srgbClr val="6A3E3E"/>
                  </a:solidFill>
                  <a:latin typeface="Menlo" charset="0"/>
                </a:rPr>
                <a:t>ex</a:t>
              </a:r>
              <a:r>
                <a:rPr lang="en-US" sz="1400" dirty="0">
                  <a:latin typeface="Menlo" charset="0"/>
                </a:rPr>
                <a:t> -&gt; </a:t>
              </a:r>
              <a:r>
                <a:rPr lang="en-US" sz="1400" dirty="0" smtClean="0">
                  <a:latin typeface="Menlo" charset="0"/>
                </a:rPr>
                <a:t>{</a:t>
              </a:r>
              <a:r>
                <a:rPr lang="en-US" sz="1400" b="1" dirty="0" smtClean="0">
                  <a:solidFill>
                    <a:srgbClr val="7F0055"/>
                  </a:solidFill>
                  <a:latin typeface="Menlo" charset="0"/>
                </a:rPr>
                <a:t>return</a:t>
              </a:r>
              <a:r>
                <a:rPr lang="en-US" sz="1400" dirty="0" smtClean="0">
                  <a:latin typeface="Menlo" charset="0"/>
                </a:rPr>
                <a:t> </a:t>
              </a:r>
              <a:r>
                <a:rPr lang="en-US" sz="1400" dirty="0" smtClean="0">
                  <a:solidFill>
                    <a:srgbClr val="2A00FF"/>
                  </a:solidFill>
                  <a:latin typeface="Menlo" charset="0"/>
                </a:rPr>
                <a:t>”</a:t>
              </a:r>
              <a:r>
                <a:rPr lang="en-US" sz="1400" dirty="0" err="1" smtClean="0">
                  <a:solidFill>
                    <a:srgbClr val="2A00FF"/>
                  </a:solidFill>
                  <a:latin typeface="Menlo" charset="0"/>
                </a:rPr>
                <a:t>Unknow</a:t>
              </a:r>
              <a:r>
                <a:rPr lang="en-US" sz="1400" dirty="0" smtClean="0">
                  <a:solidFill>
                    <a:srgbClr val="2A00FF"/>
                  </a:solidFill>
                  <a:latin typeface="Menlo" charset="0"/>
                </a:rPr>
                <a:t>"</a:t>
              </a:r>
              <a:r>
                <a:rPr lang="en-US" sz="1400" dirty="0" smtClean="0">
                  <a:latin typeface="Menlo" charset="0"/>
                </a:rPr>
                <a:t>;}</a:t>
              </a:r>
              <a:endParaRPr lang="en-US" sz="1400" dirty="0">
                <a:latin typeface="Menlo" charset="0"/>
              </a:endParaRPr>
            </a:p>
            <a:p>
              <a:pPr lvl="1"/>
              <a:r>
                <a:rPr lang="en-US" sz="1400" dirty="0">
                  <a:latin typeface="Menlo" charset="0"/>
                </a:rPr>
                <a:t>));</a:t>
              </a:r>
            </a:p>
            <a:p>
              <a:r>
                <a:rPr lang="en-US" sz="1400" dirty="0">
                  <a:latin typeface="Menlo" charset="0"/>
                </a:rPr>
                <a:t>}</a:t>
              </a:r>
              <a:endParaRPr lang="en-US" sz="1400" dirty="0">
                <a:effectLst/>
                <a:latin typeface="Menlo" charset="0"/>
              </a:endParaRPr>
            </a:p>
          </p:txBody>
        </p:sp>
        <p:sp>
          <p:nvSpPr>
            <p:cNvPr id="6" name="Rectangle 5"/>
            <p:cNvSpPr/>
            <p:nvPr/>
          </p:nvSpPr>
          <p:spPr>
            <a:xfrm>
              <a:off x="2514600" y="2343301"/>
              <a:ext cx="1600200" cy="247500"/>
            </a:xfrm>
            <a:prstGeom prst="rect">
              <a:avLst/>
            </a:prstGeom>
            <a:solidFill>
              <a:srgbClr val="02A9F7">
                <a:alpha val="1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7093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p:nvPr/>
        </p:nvSpPr>
        <p:spPr>
          <a:xfrm>
            <a:off x="838199" y="685801"/>
            <a:ext cx="6934201"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THINGS TO DO</a:t>
            </a:r>
            <a:endParaRPr lang="en-US" dirty="0"/>
          </a:p>
        </p:txBody>
      </p:sp>
      <p:sp>
        <p:nvSpPr>
          <p:cNvPr id="4" name="Rectangle 3"/>
          <p:cNvSpPr/>
          <p:nvPr/>
        </p:nvSpPr>
        <p:spPr>
          <a:xfrm>
            <a:off x="361161" y="2169816"/>
            <a:ext cx="9649872" cy="1200329"/>
          </a:xfrm>
          <a:prstGeom prst="rect">
            <a:avLst/>
          </a:prstGeom>
        </p:spPr>
        <p:txBody>
          <a:bodyPr wrap="square">
            <a:spAutoFit/>
          </a:bodyPr>
          <a:lstStyle/>
          <a:p>
            <a:r>
              <a:rPr lang="en-US" sz="2400" b="1" dirty="0" smtClean="0"/>
              <a:t>SIMPLE!!!</a:t>
            </a:r>
          </a:p>
          <a:p>
            <a:r>
              <a:rPr lang="en-US" sz="2400" dirty="0" smtClean="0"/>
              <a:t>Apply </a:t>
            </a:r>
            <a:r>
              <a:rPr lang="en-US" sz="2400" dirty="0" err="1" smtClean="0"/>
              <a:t>Completable</a:t>
            </a:r>
            <a:r>
              <a:rPr lang="en-US" sz="2400" dirty="0" smtClean="0"/>
              <a:t> Future in</a:t>
            </a:r>
          </a:p>
          <a:p>
            <a:r>
              <a:rPr lang="en-US" sz="2400" dirty="0" err="1" smtClean="0"/>
              <a:t>DefaultSearchingService.java</a:t>
            </a:r>
            <a:endParaRPr lang="en-US" sz="2400" dirty="0" smtClean="0"/>
          </a:p>
        </p:txBody>
      </p:sp>
      <p:grpSp>
        <p:nvGrpSpPr>
          <p:cNvPr id="2" name="Group 1"/>
          <p:cNvGrpSpPr/>
          <p:nvPr/>
        </p:nvGrpSpPr>
        <p:grpSpPr>
          <a:xfrm>
            <a:off x="5791200" y="192603"/>
            <a:ext cx="6386512" cy="6080620"/>
            <a:chOff x="5791200" y="192603"/>
            <a:chExt cx="6386512" cy="6080620"/>
          </a:xfrm>
        </p:grpSpPr>
        <p:sp>
          <p:nvSpPr>
            <p:cNvPr id="68" name="Rounded Rectangle 67"/>
            <p:cNvSpPr/>
            <p:nvPr/>
          </p:nvSpPr>
          <p:spPr>
            <a:xfrm>
              <a:off x="5791200" y="192603"/>
              <a:ext cx="6172200" cy="6080620"/>
            </a:xfrm>
            <a:prstGeom prst="roundRect">
              <a:avLst/>
            </a:prstGeom>
            <a:solidFill>
              <a:schemeClr val="bg2">
                <a:alpha val="36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Arabic" panose="02040503050201020203" charset="0"/>
                <a:cs typeface="Adobe Arabic" panose="02040503050201020203" charset="0"/>
              </a:endParaRPr>
            </a:p>
          </p:txBody>
        </p:sp>
        <p:sp>
          <p:nvSpPr>
            <p:cNvPr id="50" name="Curved Down Arrow 49"/>
            <p:cNvSpPr/>
            <p:nvPr/>
          </p:nvSpPr>
          <p:spPr>
            <a:xfrm rot="19425278" flipH="1">
              <a:off x="8301115" y="828773"/>
              <a:ext cx="2357655" cy="628456"/>
            </a:xfrm>
            <a:prstGeom prst="curvedDownArrow">
              <a:avLst>
                <a:gd name="adj1" fmla="val 25000"/>
                <a:gd name="adj2" fmla="val 50000"/>
                <a:gd name="adj3" fmla="val 26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ound Diagonal Corner Rectangle 50"/>
            <p:cNvSpPr/>
            <p:nvPr/>
          </p:nvSpPr>
          <p:spPr>
            <a:xfrm>
              <a:off x="10726588" y="2165485"/>
              <a:ext cx="908717" cy="609601"/>
            </a:xfrm>
            <a:prstGeom prst="round2DiagRect">
              <a:avLst/>
            </a:prstGeom>
            <a:blipFill>
              <a:blip r:embed="rId2"/>
              <a:stretch>
                <a:fillRect/>
              </a:stretch>
            </a:blipFill>
            <a:ln w="25400">
              <a:solidFill>
                <a:srgbClr val="02A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7774" y="1789541"/>
              <a:ext cx="990600" cy="838200"/>
            </a:xfrm>
            <a:prstGeom prst="ellipse">
              <a:avLst/>
            </a:prstGeom>
            <a:blipFill>
              <a:blip r:embed="rId3"/>
              <a:stretch>
                <a:fillRect/>
              </a:stretch>
            </a:blipFill>
            <a:ln w="381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7440" y="5271819"/>
              <a:ext cx="418264" cy="669223"/>
            </a:xfrm>
            <a:prstGeom prst="rect">
              <a:avLst/>
            </a:prstGeom>
          </p:spPr>
        </p:pic>
        <p:cxnSp>
          <p:nvCxnSpPr>
            <p:cNvPr id="54" name="Straight Connector 53"/>
            <p:cNvCxnSpPr/>
            <p:nvPr/>
          </p:nvCxnSpPr>
          <p:spPr>
            <a:xfrm>
              <a:off x="9596573" y="1765728"/>
              <a:ext cx="0" cy="280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9596572" y="2470286"/>
              <a:ext cx="1130017" cy="28015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107011" y="4430829"/>
              <a:ext cx="1489561" cy="8409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5916" t="1" b="34414"/>
            <a:stretch>
              <a:fillRect/>
            </a:stretch>
          </p:blipFill>
          <p:spPr>
            <a:xfrm>
              <a:off x="8056020" y="3960580"/>
              <a:ext cx="787709" cy="498745"/>
            </a:xfrm>
            <a:prstGeom prst="rect">
              <a:avLst/>
            </a:prstGeom>
          </p:spPr>
        </p:pic>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5573" y="2925248"/>
              <a:ext cx="1049385" cy="787039"/>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18537" t="8685" r="16076" b="5798"/>
            <a:stretch>
              <a:fillRect/>
            </a:stretch>
          </p:blipFill>
          <p:spPr>
            <a:xfrm>
              <a:off x="10670520" y="414717"/>
              <a:ext cx="408467" cy="667756"/>
            </a:xfrm>
            <a:prstGeom prst="rect">
              <a:avLst/>
            </a:prstGeom>
            <a:ln w="25400">
              <a:solidFill>
                <a:schemeClr val="tx1"/>
              </a:solidFill>
            </a:ln>
          </p:spPr>
        </p:pic>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8433" y="3875439"/>
              <a:ext cx="695613" cy="695613"/>
            </a:xfrm>
            <a:prstGeom prst="rect">
              <a:avLst/>
            </a:prstGeom>
          </p:spPr>
        </p:pic>
        <p:sp>
          <p:nvSpPr>
            <p:cNvPr id="61" name="TextBox 60"/>
            <p:cNvSpPr txBox="1"/>
            <p:nvPr/>
          </p:nvSpPr>
          <p:spPr>
            <a:xfrm>
              <a:off x="6335083" y="1765728"/>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supplyAsync</a:t>
              </a:r>
            </a:p>
          </p:txBody>
        </p:sp>
        <p:sp>
          <p:nvSpPr>
            <p:cNvPr id="62" name="TextBox 61"/>
            <p:cNvSpPr txBox="1"/>
            <p:nvPr/>
          </p:nvSpPr>
          <p:spPr>
            <a:xfrm>
              <a:off x="10333488" y="1765728"/>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supplyAsync</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3" name="TextBox 62"/>
            <p:cNvSpPr txBox="1"/>
            <p:nvPr/>
          </p:nvSpPr>
          <p:spPr>
            <a:xfrm>
              <a:off x="6460291" y="3024354"/>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thenApply</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4" name="TextBox 63"/>
            <p:cNvSpPr txBox="1"/>
            <p:nvPr/>
          </p:nvSpPr>
          <p:spPr>
            <a:xfrm>
              <a:off x="6006974" y="3960580"/>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thenCompose</a:t>
              </a:r>
            </a:p>
          </p:txBody>
        </p:sp>
        <p:sp>
          <p:nvSpPr>
            <p:cNvPr id="65" name="TextBox 64"/>
            <p:cNvSpPr txBox="1"/>
            <p:nvPr/>
          </p:nvSpPr>
          <p:spPr>
            <a:xfrm>
              <a:off x="7578900" y="4851023"/>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6" name="TextBox 65"/>
            <p:cNvSpPr txBox="1"/>
            <p:nvPr/>
          </p:nvSpPr>
          <p:spPr>
            <a:xfrm>
              <a:off x="10273140" y="3611006"/>
              <a:ext cx="1844224" cy="369332"/>
            </a:xfrm>
            <a:prstGeom prst="rect">
              <a:avLst/>
            </a:prstGeom>
            <a:noFill/>
          </p:spPr>
          <p:txBody>
            <a:bodyPr wrap="square" rtlCol="0">
              <a:spAutoFit/>
            </a:bodyPr>
            <a:lstStyle/>
            <a:p>
              <a:r>
                <a:rPr lang="en-US" b="1" i="1" smtClean="0">
                  <a:solidFill>
                    <a:srgbClr val="D78000"/>
                  </a:solidFill>
                  <a:latin typeface="Adobe Arabic" panose="02040503050201020203" charset="0"/>
                  <a:ea typeface="Abadi MT Condensed Light" charset="0"/>
                  <a:cs typeface="Adobe Arabic" panose="02040503050201020203" charset="0"/>
                </a:rPr>
                <a:t>thenCombine</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sp>
          <p:nvSpPr>
            <p:cNvPr id="67" name="TextBox 66"/>
            <p:cNvSpPr txBox="1"/>
            <p:nvPr/>
          </p:nvSpPr>
          <p:spPr>
            <a:xfrm>
              <a:off x="8164046" y="5903891"/>
              <a:ext cx="1844224" cy="369332"/>
            </a:xfrm>
            <a:prstGeom prst="rect">
              <a:avLst/>
            </a:prstGeom>
            <a:noFill/>
          </p:spPr>
          <p:txBody>
            <a:bodyPr wrap="square" rtlCol="0">
              <a:spAutoFit/>
            </a:bodyPr>
            <a:lstStyle/>
            <a:p>
              <a:r>
                <a:rPr lang="en-US" b="1" i="1" dirty="0" err="1" smtClean="0">
                  <a:solidFill>
                    <a:srgbClr val="D78000"/>
                  </a:solidFill>
                  <a:latin typeface="Adobe Arabic" panose="02040503050201020203" charset="0"/>
                  <a:ea typeface="Abadi MT Condensed Light" charset="0"/>
                  <a:cs typeface="Adobe Arabic" panose="02040503050201020203" charset="0"/>
                </a:rPr>
                <a:t>thenAccept</a:t>
              </a:r>
              <a:endParaRPr lang="en-US" b="1" i="1" dirty="0" smtClean="0">
                <a:solidFill>
                  <a:srgbClr val="D78000"/>
                </a:solidFill>
                <a:latin typeface="Adobe Arabic" panose="02040503050201020203" charset="0"/>
                <a:ea typeface="Abadi MT Condensed Light" charset="0"/>
                <a:cs typeface="Adobe Arabic" panose="02040503050201020203" charset="0"/>
              </a:endParaRPr>
            </a:p>
          </p:txBody>
        </p:sp>
      </p:grpSp>
    </p:spTree>
    <p:extLst>
      <p:ext uri="{BB962C8B-B14F-4D97-AF65-F5344CB8AC3E}">
        <p14:creationId xmlns:p14="http://schemas.microsoft.com/office/powerpoint/2010/main" val="691068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ptions-analysis1"/>
          <p:cNvPicPr/>
          <p:nvPr/>
        </p:nvPicPr>
        <p:blipFill>
          <a:blip r:embed="rId3"/>
          <a:stretch>
            <a:fillRect/>
          </a:stretch>
        </p:blipFill>
        <p:spPr>
          <a:xfrm>
            <a:off x="1804035" y="85725"/>
            <a:ext cx="7988300" cy="4341495"/>
          </a:xfrm>
          <a:prstGeom prst="rect">
            <a:avLst/>
          </a:prstGeom>
        </p:spPr>
      </p:pic>
      <p:sp>
        <p:nvSpPr>
          <p:cNvPr id="2" name="Text Placeholder 1"/>
          <p:cNvSpPr>
            <a:spLocks noGrp="1"/>
          </p:cNvSpPr>
          <p:nvPr>
            <p:ph type="body" sz="quarter" idx="10"/>
          </p:nvPr>
        </p:nvSpPr>
        <p:spPr/>
        <p:txBody>
          <a:bodyPr/>
          <a:lstStyle/>
          <a:p>
            <a:r>
              <a:rPr lang="en-US" dirty="0" smtClean="0">
                <a:sym typeface="+mn-ea"/>
              </a:rPr>
              <a:t>Data driven strategy with ELK</a:t>
            </a:r>
            <a:endParaRPr lang="en-US">
              <a:solidFill>
                <a:srgbClr val="02A9F7"/>
              </a:solidFill>
            </a:endParaRPr>
          </a:p>
          <a:p>
            <a:endParaRPr lang="en-US"/>
          </a:p>
        </p:txBody>
      </p:sp>
    </p:spTree>
    <p:extLst>
      <p:ext uri="{BB962C8B-B14F-4D97-AF65-F5344CB8AC3E}">
        <p14:creationId xmlns:p14="http://schemas.microsoft.com/office/powerpoint/2010/main" val="785884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Callout 12"/>
          <p:cNvSpPr/>
          <p:nvPr/>
        </p:nvSpPr>
        <p:spPr>
          <a:xfrm>
            <a:off x="7033895" y="487680"/>
            <a:ext cx="4333875" cy="1447165"/>
          </a:xfrm>
          <a:prstGeom prst="cloudCallout">
            <a:avLst>
              <a:gd name="adj1" fmla="val -40512"/>
              <a:gd name="adj2" fmla="val 6305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product's customer usage?</a:t>
            </a:r>
          </a:p>
        </p:txBody>
      </p:sp>
      <p:sp>
        <p:nvSpPr>
          <p:cNvPr id="14" name="Cloud Callout 13"/>
          <p:cNvSpPr/>
          <p:nvPr/>
        </p:nvSpPr>
        <p:spPr>
          <a:xfrm>
            <a:off x="8341360" y="2560320"/>
            <a:ext cx="3555365" cy="1387475"/>
          </a:xfrm>
          <a:prstGeom prst="cloudCallout">
            <a:avLst>
              <a:gd name="adj1" fmla="val -42462"/>
              <a:gd name="adj2" fmla="val 6473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resource usage?</a:t>
            </a:r>
          </a:p>
        </p:txBody>
      </p:sp>
      <p:sp>
        <p:nvSpPr>
          <p:cNvPr id="15" name="Cloud Callout 14"/>
          <p:cNvSpPr/>
          <p:nvPr/>
        </p:nvSpPr>
        <p:spPr>
          <a:xfrm>
            <a:off x="840105" y="487680"/>
            <a:ext cx="4130040" cy="1447800"/>
          </a:xfrm>
          <a:prstGeom prst="cloudCallout">
            <a:avLst>
              <a:gd name="adj1" fmla="val 34363"/>
              <a:gd name="adj2" fmla="val 7122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server response time?</a:t>
            </a:r>
          </a:p>
        </p:txBody>
      </p:sp>
      <p:sp>
        <p:nvSpPr>
          <p:cNvPr id="16" name="Cloud Callout 15"/>
          <p:cNvSpPr/>
          <p:nvPr/>
        </p:nvSpPr>
        <p:spPr>
          <a:xfrm>
            <a:off x="663575" y="2560320"/>
            <a:ext cx="3335655" cy="1336040"/>
          </a:xfrm>
          <a:prstGeom prst="cloudCallout">
            <a:avLst>
              <a:gd name="adj1" fmla="val 38083"/>
              <a:gd name="adj2" fmla="val 688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i="1"/>
              <a:t>most called service?</a:t>
            </a:r>
          </a:p>
        </p:txBody>
      </p:sp>
      <p:pic>
        <p:nvPicPr>
          <p:cNvPr id="30" name="Content Placeholder 29"/>
          <p:cNvPicPr>
            <a:picLocks noGrp="1" noChangeAspect="1"/>
          </p:cNvPicPr>
          <p:nvPr>
            <p:ph sz="half" idx="11"/>
          </p:nvPr>
        </p:nvPicPr>
        <p:blipFill>
          <a:blip r:embed="rId3"/>
          <a:stretch>
            <a:fillRect/>
          </a:stretch>
        </p:blipFill>
        <p:spPr>
          <a:xfrm>
            <a:off x="3672840" y="1158240"/>
            <a:ext cx="5043805" cy="5368925"/>
          </a:xfrm>
          <a:prstGeom prst="rect">
            <a:avLst/>
          </a:prstGeom>
        </p:spPr>
      </p:pic>
    </p:spTree>
    <p:extLst>
      <p:ext uri="{BB962C8B-B14F-4D97-AF65-F5344CB8AC3E}">
        <p14:creationId xmlns:p14="http://schemas.microsoft.com/office/powerpoint/2010/main" val="1756230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lnav-multi-file2"/>
          <p:cNvPicPr>
            <a:picLocks noGrp="1"/>
          </p:cNvPicPr>
          <p:nvPr>
            <p:ph sz="half" idx="1"/>
          </p:nvPr>
        </p:nvPicPr>
        <p:blipFill>
          <a:blip r:embed="rId2"/>
          <a:srcRect l="7721" t="7976" r="9485" b="16578"/>
          <a:stretch>
            <a:fillRect/>
          </a:stretch>
        </p:blipFill>
        <p:spPr>
          <a:xfrm>
            <a:off x="7620" y="37465"/>
            <a:ext cx="12120880" cy="6611620"/>
          </a:xfrm>
          <a:prstGeom prst="rect">
            <a:avLst/>
          </a:prstGeom>
        </p:spPr>
      </p:pic>
      <p:pic>
        <p:nvPicPr>
          <p:cNvPr id="25" name="Content Placeholder 14" descr="php_threats"/>
          <p:cNvPicPr/>
          <p:nvPr/>
        </p:nvPicPr>
        <p:blipFill>
          <a:blip r:embed="rId3"/>
          <a:srcRect/>
          <a:stretch>
            <a:fillRect/>
          </a:stretch>
        </p:blipFill>
        <p:spPr>
          <a:xfrm rot="540000">
            <a:off x="384810" y="743585"/>
            <a:ext cx="5419725" cy="3900805"/>
          </a:xfrm>
          <a:prstGeom prst="rect">
            <a:avLst/>
          </a:prstGeom>
        </p:spPr>
      </p:pic>
      <p:pic>
        <p:nvPicPr>
          <p:cNvPr id="26" name="Content Placeholder 16"/>
          <p:cNvPicPr/>
          <p:nvPr/>
        </p:nvPicPr>
        <p:blipFill>
          <a:blip r:embed="rId4"/>
          <a:stretch>
            <a:fillRect/>
          </a:stretch>
        </p:blipFill>
        <p:spPr>
          <a:xfrm>
            <a:off x="1147445" y="2879725"/>
            <a:ext cx="7698105" cy="3573780"/>
          </a:xfrm>
          <a:prstGeom prst="rect">
            <a:avLst/>
          </a:prstGeom>
        </p:spPr>
      </p:pic>
      <p:pic>
        <p:nvPicPr>
          <p:cNvPr id="21" name="Content Placeholder 20"/>
          <p:cNvPicPr>
            <a:picLocks noGrp="1" noChangeAspect="1"/>
          </p:cNvPicPr>
          <p:nvPr>
            <p:ph sz="half" idx="11"/>
          </p:nvPr>
        </p:nvPicPr>
        <p:blipFill>
          <a:blip r:embed="rId5"/>
          <a:stretch>
            <a:fillRect/>
          </a:stretch>
        </p:blipFill>
        <p:spPr>
          <a:xfrm>
            <a:off x="7627620" y="1572260"/>
            <a:ext cx="4336415" cy="4351655"/>
          </a:xfrm>
          <a:prstGeom prst="rect">
            <a:avLst/>
          </a:prstGeom>
        </p:spPr>
      </p:pic>
    </p:spTree>
    <p:extLst>
      <p:ext uri="{BB962C8B-B14F-4D97-AF65-F5344CB8AC3E}">
        <p14:creationId xmlns:p14="http://schemas.microsoft.com/office/powerpoint/2010/main" val="19654819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How about?</a:t>
            </a:r>
          </a:p>
        </p:txBody>
      </p:sp>
      <p:pic>
        <p:nvPicPr>
          <p:cNvPr id="12" name="Picture Placeholder 11" descr="1-uBlCYAc2fA1PWifeK8nAvA"/>
          <p:cNvPicPr>
            <a:picLocks noGrp="1" noChangeAspect="1"/>
          </p:cNvPicPr>
          <p:nvPr>
            <p:ph type="pic" sz="quarter" idx="12"/>
          </p:nvPr>
        </p:nvPicPr>
        <p:blipFill>
          <a:blip r:embed="rId2"/>
          <a:stretch>
            <a:fillRect/>
          </a:stretch>
        </p:blipFill>
        <p:spPr>
          <a:xfrm>
            <a:off x="725170" y="1554480"/>
            <a:ext cx="10834370" cy="5098415"/>
          </a:xfrm>
          <a:prstGeom prst="rect">
            <a:avLst/>
          </a:prstGeom>
        </p:spPr>
      </p:pic>
      <p:pic>
        <p:nvPicPr>
          <p:cNvPr id="5" name="Content Placeholder 4"/>
          <p:cNvPicPr>
            <a:picLocks noGrp="1" noChangeAspect="1"/>
          </p:cNvPicPr>
          <p:nvPr>
            <p:ph sz="quarter" idx="11"/>
          </p:nvPr>
        </p:nvPicPr>
        <p:blipFill>
          <a:blip r:embed="rId3"/>
          <a:stretch>
            <a:fillRect/>
          </a:stretch>
        </p:blipFill>
        <p:spPr>
          <a:xfrm>
            <a:off x="5205730" y="3157855"/>
            <a:ext cx="2015490" cy="189103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24435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Production monitoring and debugging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Resource usage</a:t>
            </a:r>
          </a:p>
        </p:txBody>
      </p:sp>
      <p:pic>
        <p:nvPicPr>
          <p:cNvPr id="4" name="Picture Placeholder 3" descr="original"/>
          <p:cNvPicPr>
            <a:picLocks noGrp="1" noChangeAspect="1"/>
          </p:cNvPicPr>
          <p:nvPr>
            <p:ph type="pic" sz="quarter" idx="12"/>
          </p:nvPr>
        </p:nvPicPr>
        <p:blipFill>
          <a:blip r:embed="rId2"/>
          <a:stretch>
            <a:fillRect/>
          </a:stretch>
        </p:blipFill>
        <p:spPr>
          <a:xfrm>
            <a:off x="4897755" y="2876550"/>
            <a:ext cx="7010400" cy="3295650"/>
          </a:xfrm>
          <a:prstGeom prst="rect">
            <a:avLst/>
          </a:prstGeom>
        </p:spPr>
      </p:pic>
    </p:spTree>
    <p:extLst>
      <p:ext uri="{BB962C8B-B14F-4D97-AF65-F5344CB8AC3E}">
        <p14:creationId xmlns:p14="http://schemas.microsoft.com/office/powerpoint/2010/main" val="1878110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a:t>Benefits</a:t>
            </a:r>
          </a:p>
        </p:txBody>
      </p:sp>
      <p:pic>
        <p:nvPicPr>
          <p:cNvPr id="14" name="Picture Placeholder 13" descr="es-apm-dashboard-request"/>
          <p:cNvPicPr>
            <a:picLocks noGrp="1" noChangeAspect="1"/>
          </p:cNvPicPr>
          <p:nvPr>
            <p:ph type="pic" sz="quarter" idx="12"/>
          </p:nvPr>
        </p:nvPicPr>
        <p:blipFill>
          <a:blip r:embed="rId2"/>
          <a:stretch>
            <a:fillRect/>
          </a:stretch>
        </p:blipFill>
        <p:spPr>
          <a:xfrm>
            <a:off x="3990340" y="2499360"/>
            <a:ext cx="7978775" cy="3985260"/>
          </a:xfrm>
          <a:prstGeom prst="rect">
            <a:avLst/>
          </a:prstGeom>
        </p:spPr>
      </p:pic>
      <p:sp>
        <p:nvSpPr>
          <p:cNvPr id="19" name="Content Placeholder 18"/>
          <p:cNvSpPr>
            <a:spLocks noGrp="1"/>
          </p:cNvSpPr>
          <p:nvPr>
            <p:ph sz="quarter" idx="11"/>
          </p:nvPr>
        </p:nvSpPr>
        <p:spPr>
          <a:xfrm>
            <a:off x="426085" y="1603375"/>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Performance analysis</a:t>
            </a:r>
          </a:p>
        </p:txBody>
      </p:sp>
    </p:spTree>
    <p:extLst>
      <p:ext uri="{BB962C8B-B14F-4D97-AF65-F5344CB8AC3E}">
        <p14:creationId xmlns:p14="http://schemas.microsoft.com/office/powerpoint/2010/main" val="4199321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41960" y="1770380"/>
            <a:ext cx="6678295" cy="2193925"/>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Tracking client requests</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Identifying key trends</a:t>
            </a:r>
          </a:p>
        </p:txBody>
      </p:sp>
      <p:pic>
        <p:nvPicPr>
          <p:cNvPr id="4" name="Picture Placeholder 3" descr="C:\Users\lvthang\Desktop\New folder\1_m3LJxg32k7JaUA7wTHUQEA.png1_m3LJxg32k7JaUA7wTHUQEA"/>
          <p:cNvPicPr>
            <a:picLocks noGrp="1" noChangeAspect="1"/>
          </p:cNvPicPr>
          <p:nvPr>
            <p:ph type="pic" sz="quarter" idx="12"/>
          </p:nvPr>
        </p:nvPicPr>
        <p:blipFill>
          <a:blip r:embed="rId2"/>
          <a:srcRect/>
          <a:stretch>
            <a:fillRect/>
          </a:stretch>
        </p:blipFill>
        <p:spPr>
          <a:xfrm>
            <a:off x="4736465" y="2349500"/>
            <a:ext cx="7010400" cy="3919220"/>
          </a:xfrm>
          <a:prstGeom prst="rect">
            <a:avLst/>
          </a:prstGeom>
        </p:spPr>
      </p:pic>
    </p:spTree>
    <p:extLst>
      <p:ext uri="{BB962C8B-B14F-4D97-AF65-F5344CB8AC3E}">
        <p14:creationId xmlns:p14="http://schemas.microsoft.com/office/powerpoint/2010/main" val="1217224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0" y="656590"/>
            <a:ext cx="10908665" cy="882650"/>
          </a:xfrm>
        </p:spPr>
        <p:txBody>
          <a:bodyPr/>
          <a:lstStyle/>
          <a:p>
            <a:pPr algn="dist">
              <a:lnSpc>
                <a:spcPct val="120000"/>
              </a:lnSpc>
            </a:pPr>
            <a:r>
              <a:rPr lang="en-US" sz="4000">
                <a:solidFill>
                  <a:srgbClr val="02A9F7"/>
                </a:solidFill>
              </a:rPr>
              <a:t>JAVA PLATFORM MODULE SYSTEM (JPMS)</a:t>
            </a:r>
          </a:p>
        </p:txBody>
      </p:sp>
      <p:graphicFrame>
        <p:nvGraphicFramePr>
          <p:cNvPr id="17" name="Object 16"/>
          <p:cNvGraphicFramePr/>
          <p:nvPr/>
        </p:nvGraphicFramePr>
        <p:xfrm>
          <a:off x="1204595" y="2490470"/>
          <a:ext cx="10175240" cy="3101975"/>
        </p:xfrm>
        <a:graphic>
          <a:graphicData uri="http://schemas.openxmlformats.org/presentationml/2006/ole">
            <mc:AlternateContent xmlns:mc="http://schemas.openxmlformats.org/markup-compatibility/2006">
              <mc:Choice xmlns:v="urn:schemas-microsoft-com:vml" Requires="v">
                <p:oleObj spid="_x0000_s1041" r:id="rId4" imgW="11229975" imgH="4238625" progId="Paint.Picture">
                  <p:embed/>
                </p:oleObj>
              </mc:Choice>
              <mc:Fallback>
                <p:oleObj r:id="rId4" imgW="11229975" imgH="4238625" progId="Paint.Picture">
                  <p:embed/>
                  <p:pic>
                    <p:nvPicPr>
                      <p:cNvPr id="17" name="Object 16"/>
                      <p:cNvPicPr/>
                      <p:nvPr/>
                    </p:nvPicPr>
                    <p:blipFill>
                      <a:blip r:embed="rId5"/>
                      <a:stretch>
                        <a:fillRect/>
                      </a:stretch>
                    </p:blipFill>
                    <p:spPr>
                      <a:xfrm>
                        <a:off x="1204595" y="2490470"/>
                        <a:ext cx="10175240" cy="3101975"/>
                      </a:xfrm>
                      <a:prstGeom prst="rect">
                        <a:avLst/>
                      </a:prstGeom>
                    </p:spPr>
                  </p:pic>
                </p:oleObj>
              </mc:Fallback>
            </mc:AlternateContent>
          </a:graphicData>
        </a:graphic>
      </p:graphicFrame>
      <p:pic>
        <p:nvPicPr>
          <p:cNvPr id="24" name="Picture 23"/>
          <p:cNvPicPr>
            <a:picLocks noChangeAspect="1"/>
          </p:cNvPicPr>
          <p:nvPr/>
        </p:nvPicPr>
        <p:blipFill>
          <a:blip r:embed="rId6"/>
          <a:stretch>
            <a:fillRect/>
          </a:stretch>
        </p:blipFill>
        <p:spPr>
          <a:xfrm>
            <a:off x="9841865" y="145415"/>
            <a:ext cx="1905000" cy="1905000"/>
          </a:xfrm>
          <a:prstGeom prst="rect">
            <a:avLst/>
          </a:prstGeom>
        </p:spPr>
      </p:pic>
    </p:spTree>
    <p:extLst>
      <p:ext uri="{BB962C8B-B14F-4D97-AF65-F5344CB8AC3E}">
        <p14:creationId xmlns:p14="http://schemas.microsoft.com/office/powerpoint/2010/main" val="287912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358140" y="1457960"/>
            <a:ext cx="9427845"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Live logging</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Understand more about system</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3" name="Picture Placeholder 2" descr="User_Behavior_Women_on_Computer"/>
          <p:cNvPicPr>
            <a:picLocks noGrp="1" noChangeAspect="1"/>
          </p:cNvPicPr>
          <p:nvPr>
            <p:ph type="pic" sz="quarter" idx="12"/>
          </p:nvPr>
        </p:nvPicPr>
        <p:blipFill>
          <a:blip r:embed="rId2"/>
          <a:stretch>
            <a:fillRect/>
          </a:stretch>
        </p:blipFill>
        <p:spPr>
          <a:xfrm>
            <a:off x="6035675" y="2978150"/>
            <a:ext cx="5359400" cy="3311525"/>
          </a:xfrm>
          <a:prstGeom prst="rect">
            <a:avLst/>
          </a:prstGeom>
        </p:spPr>
      </p:pic>
    </p:spTree>
    <p:extLst>
      <p:ext uri="{BB962C8B-B14F-4D97-AF65-F5344CB8AC3E}">
        <p14:creationId xmlns:p14="http://schemas.microsoft.com/office/powerpoint/2010/main" val="4951727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Benefits</a:t>
            </a:r>
          </a:p>
        </p:txBody>
      </p:sp>
      <p:sp>
        <p:nvSpPr>
          <p:cNvPr id="15" name="Content Placeholder 14"/>
          <p:cNvSpPr>
            <a:spLocks noGrp="1"/>
          </p:cNvSpPr>
          <p:nvPr>
            <p:ph sz="quarter" idx="11"/>
          </p:nvPr>
        </p:nvSpPr>
        <p:spPr>
          <a:xfrm>
            <a:off x="412750" y="1743710"/>
            <a:ext cx="7505700" cy="4395470"/>
          </a:xfrm>
        </p:spPr>
        <p:txBody>
          <a:bodyPr/>
          <a:lstStyle/>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Easy to read</a:t>
            </a:r>
          </a:p>
          <a:p>
            <a:pPr marL="285750" indent="-285750" algn="l">
              <a:lnSpc>
                <a:spcPct val="140000"/>
              </a:lnSpc>
              <a:buFont typeface="Wingdings" panose="05000000000000000000" charset="0"/>
              <a:buChar char="§"/>
            </a:pPr>
            <a:r>
              <a:rPr lang="en-US" altLang="x-none" sz="2800" dirty="0" err="1">
                <a:solidFill>
                  <a:schemeClr val="bg2">
                    <a:lumMod val="25000"/>
                  </a:schemeClr>
                </a:solidFill>
                <a:latin typeface="Arial" panose="020B0604020202020204" pitchFamily="34" charset="0"/>
                <a:sym typeface="+mn-ea"/>
              </a:rPr>
              <a:t>Easily and quickly to find information</a:t>
            </a:r>
          </a:p>
          <a:p>
            <a:pPr marL="285750" indent="-285750" algn="l">
              <a:lnSpc>
                <a:spcPct val="140000"/>
              </a:lnSpc>
              <a:buFont typeface="Wingdings" panose="05000000000000000000" charset="0"/>
              <a:buChar char="§"/>
            </a:pPr>
            <a:endParaRPr lang="en-US" altLang="x-none" sz="2800" dirty="0" err="1">
              <a:solidFill>
                <a:schemeClr val="bg2">
                  <a:lumMod val="25000"/>
                </a:schemeClr>
              </a:solidFill>
              <a:latin typeface="Arial" panose="020B0604020202020204" pitchFamily="34" charset="0"/>
              <a:sym typeface="+mn-ea"/>
            </a:endParaRPr>
          </a:p>
        </p:txBody>
      </p:sp>
      <p:pic>
        <p:nvPicPr>
          <p:cNvPr id="8" name="Picture Placeholder 7" descr="kibana-query-filtering"/>
          <p:cNvPicPr>
            <a:picLocks noGrp="1" noChangeAspect="1"/>
          </p:cNvPicPr>
          <p:nvPr>
            <p:ph type="pic" sz="quarter" idx="12"/>
          </p:nvPr>
        </p:nvPicPr>
        <p:blipFill>
          <a:blip r:embed="rId2"/>
          <a:stretch>
            <a:fillRect/>
          </a:stretch>
        </p:blipFill>
        <p:spPr>
          <a:xfrm>
            <a:off x="4977130" y="3551555"/>
            <a:ext cx="7010400" cy="2851785"/>
          </a:xfrm>
          <a:prstGeom prst="rect">
            <a:avLst/>
          </a:prstGeom>
        </p:spPr>
      </p:pic>
    </p:spTree>
    <p:extLst>
      <p:ext uri="{BB962C8B-B14F-4D97-AF65-F5344CB8AC3E}">
        <p14:creationId xmlns:p14="http://schemas.microsoft.com/office/powerpoint/2010/main" val="1458890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a:t>What is ELK?</a:t>
            </a:r>
          </a:p>
        </p:txBody>
      </p:sp>
      <p:graphicFrame>
        <p:nvGraphicFramePr>
          <p:cNvPr id="13" name="Object 12"/>
          <p:cNvGraphicFramePr>
            <a:graphicFrameLocks noChangeAspect="1"/>
          </p:cNvGraphicFramePr>
          <p:nvPr/>
        </p:nvGraphicFramePr>
        <p:xfrm>
          <a:off x="1266825" y="2153285"/>
          <a:ext cx="9175519" cy="2877588"/>
        </p:xfrm>
        <a:graphic>
          <a:graphicData uri="http://schemas.openxmlformats.org/presentationml/2006/ole">
            <mc:AlternateContent xmlns:mc="http://schemas.openxmlformats.org/markup-compatibility/2006">
              <mc:Choice xmlns:v="urn:schemas-microsoft-com:vml" Requires="v">
                <p:oleObj spid="_x0000_s4104" r:id="rId3" imgW="9658350" imgH="3028950" progId="Paint.Picture">
                  <p:embed/>
                </p:oleObj>
              </mc:Choice>
              <mc:Fallback>
                <p:oleObj r:id="rId3" imgW="9658350" imgH="3028950" progId="Paint.Picture">
                  <p:embed/>
                  <p:pic>
                    <p:nvPicPr>
                      <p:cNvPr id="13" name="Object 12"/>
                      <p:cNvPicPr/>
                      <p:nvPr/>
                    </p:nvPicPr>
                    <p:blipFill>
                      <a:blip r:embed="rId4"/>
                      <a:stretch>
                        <a:fillRect/>
                      </a:stretch>
                    </p:blipFill>
                    <p:spPr>
                      <a:xfrm>
                        <a:off x="1266825" y="2153285"/>
                        <a:ext cx="9175519" cy="2877588"/>
                      </a:xfrm>
                      <a:prstGeom prst="rect">
                        <a:avLst/>
                      </a:prstGeom>
                    </p:spPr>
                  </p:pic>
                </p:oleObj>
              </mc:Fallback>
            </mc:AlternateContent>
          </a:graphicData>
        </a:graphic>
      </p:graphicFrame>
    </p:spTree>
    <p:extLst>
      <p:ext uri="{BB962C8B-B14F-4D97-AF65-F5344CB8AC3E}">
        <p14:creationId xmlns:p14="http://schemas.microsoft.com/office/powerpoint/2010/main" val="2697469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Logstash</a:t>
            </a:r>
          </a:p>
        </p:txBody>
      </p:sp>
      <p:sp>
        <p:nvSpPr>
          <p:cNvPr id="11" name="Content Placeholder 10"/>
          <p:cNvSpPr>
            <a:spLocks noGrp="1"/>
          </p:cNvSpPr>
          <p:nvPr>
            <p:ph sz="quarter" idx="11"/>
          </p:nvPr>
        </p:nvSpPr>
        <p:spPr>
          <a:xfrm>
            <a:off x="412115" y="1649095"/>
            <a:ext cx="6986270" cy="901065"/>
          </a:xfrm>
        </p:spPr>
        <p:txBody>
          <a:bodyPr/>
          <a:lstStyle/>
          <a:p>
            <a:r>
              <a:rPr lang="en-US" sz="2800"/>
              <a:t>Parse log line into the readable format</a:t>
            </a:r>
          </a:p>
        </p:txBody>
      </p:sp>
      <p:pic>
        <p:nvPicPr>
          <p:cNvPr id="5" name="Picture Placeholder 4"/>
          <p:cNvPicPr>
            <a:picLocks noGrp="1" noChangeAspect="1"/>
          </p:cNvPicPr>
          <p:nvPr>
            <p:ph type="pic" sz="quarter" idx="12"/>
          </p:nvPr>
        </p:nvPicPr>
        <p:blipFill>
          <a:blip r:embed="rId2"/>
          <a:stretch>
            <a:fillRect/>
          </a:stretch>
        </p:blipFill>
        <p:spPr>
          <a:xfrm>
            <a:off x="554990" y="2705735"/>
            <a:ext cx="11430635" cy="3750945"/>
          </a:xfrm>
          <a:prstGeom prst="rect">
            <a:avLst/>
          </a:prstGeom>
        </p:spPr>
      </p:pic>
      <p:pic>
        <p:nvPicPr>
          <p:cNvPr id="6" name="Picture 5"/>
          <p:cNvPicPr>
            <a:picLocks noChangeAspect="1"/>
          </p:cNvPicPr>
          <p:nvPr/>
        </p:nvPicPr>
        <p:blipFill>
          <a:blip r:embed="rId3"/>
          <a:stretch>
            <a:fillRect/>
          </a:stretch>
        </p:blipFill>
        <p:spPr>
          <a:xfrm>
            <a:off x="9134475" y="168910"/>
            <a:ext cx="2286000" cy="2314575"/>
          </a:xfrm>
          <a:prstGeom prst="rect">
            <a:avLst/>
          </a:prstGeom>
        </p:spPr>
      </p:pic>
    </p:spTree>
    <p:extLst>
      <p:ext uri="{BB962C8B-B14F-4D97-AF65-F5344CB8AC3E}">
        <p14:creationId xmlns:p14="http://schemas.microsoft.com/office/powerpoint/2010/main" val="22037366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a:t>Elasticsearch</a:t>
            </a:r>
          </a:p>
        </p:txBody>
      </p:sp>
      <p:sp>
        <p:nvSpPr>
          <p:cNvPr id="11" name="Content Placeholder 10"/>
          <p:cNvSpPr>
            <a:spLocks noGrp="1"/>
          </p:cNvSpPr>
          <p:nvPr>
            <p:ph sz="quarter" idx="11"/>
          </p:nvPr>
        </p:nvSpPr>
        <p:spPr>
          <a:xfrm>
            <a:off x="404495" y="1777365"/>
            <a:ext cx="5996305" cy="1250315"/>
          </a:xfrm>
        </p:spPr>
        <p:txBody>
          <a:bodyPr/>
          <a:lstStyle/>
          <a:p>
            <a:pPr>
              <a:buFont typeface="Arial" panose="020B0604020202020204" pitchFamily="34" charset="0"/>
            </a:pPr>
            <a:r>
              <a:rPr lang="en-US" sz="2800"/>
              <a:t>Act as a data source for Kibana</a:t>
            </a:r>
          </a:p>
        </p:txBody>
      </p:sp>
      <p:pic>
        <p:nvPicPr>
          <p:cNvPr id="2" name="Picture Placeholder 1"/>
          <p:cNvPicPr>
            <a:picLocks noGrp="1" noChangeAspect="1"/>
          </p:cNvPicPr>
          <p:nvPr>
            <p:ph type="pic" sz="quarter" idx="12"/>
          </p:nvPr>
        </p:nvPicPr>
        <p:blipFill>
          <a:blip r:embed="rId2"/>
          <a:stretch>
            <a:fillRect/>
          </a:stretch>
        </p:blipFill>
        <p:spPr>
          <a:xfrm>
            <a:off x="2618740" y="2236470"/>
            <a:ext cx="9028430" cy="4431030"/>
          </a:xfrm>
          <a:prstGeom prst="rect">
            <a:avLst/>
          </a:prstGeom>
        </p:spPr>
      </p:pic>
      <p:pic>
        <p:nvPicPr>
          <p:cNvPr id="7" name="Picture 6"/>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924744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Kibana</a:t>
            </a:r>
          </a:p>
        </p:txBody>
      </p:sp>
      <p:sp>
        <p:nvSpPr>
          <p:cNvPr id="6" name="Content Placeholder 5"/>
          <p:cNvSpPr>
            <a:spLocks noGrp="1"/>
          </p:cNvSpPr>
          <p:nvPr>
            <p:ph sz="quarter" idx="11"/>
          </p:nvPr>
        </p:nvSpPr>
        <p:spPr>
          <a:xfrm>
            <a:off x="375285" y="1527175"/>
            <a:ext cx="7447280" cy="751840"/>
          </a:xfrm>
        </p:spPr>
        <p:txBody>
          <a:bodyPr/>
          <a:lstStyle/>
          <a:p>
            <a:r>
              <a:rPr lang="en-US" sz="2800"/>
              <a:t>Visualize information using charts, table, ...</a:t>
            </a:r>
          </a:p>
        </p:txBody>
      </p:sp>
      <p:pic>
        <p:nvPicPr>
          <p:cNvPr id="7" name="Picture Placeholder 6" descr="C:\Users\lvthang\Desktop\New folder\es-apm-dashboard-request.pnges-apm-dashboard-request"/>
          <p:cNvPicPr>
            <a:picLocks noGrp="1" noChangeAspect="1"/>
          </p:cNvPicPr>
          <p:nvPr>
            <p:ph type="pic" sz="quarter" idx="12"/>
          </p:nvPr>
        </p:nvPicPr>
        <p:blipFill>
          <a:blip r:embed="rId2"/>
          <a:srcRect/>
          <a:stretch>
            <a:fillRect/>
          </a:stretch>
        </p:blipFill>
        <p:spPr>
          <a:xfrm>
            <a:off x="1812925" y="2075180"/>
            <a:ext cx="10032365" cy="4526915"/>
          </a:xfrm>
          <a:prstGeom prst="rect">
            <a:avLst/>
          </a:prstGeom>
        </p:spPr>
      </p:pic>
      <p:pic>
        <p:nvPicPr>
          <p:cNvPr id="3" name="Picture 2"/>
          <p:cNvPicPr>
            <a:picLocks noChangeAspect="1"/>
          </p:cNvPicPr>
          <p:nvPr/>
        </p:nvPicPr>
        <p:blipFill>
          <a:blip r:embed="rId3"/>
          <a:stretch>
            <a:fillRect/>
          </a:stretch>
        </p:blipFill>
        <p:spPr>
          <a:xfrm>
            <a:off x="9134856" y="164592"/>
            <a:ext cx="2286000" cy="2314575"/>
          </a:xfrm>
          <a:prstGeom prst="rect">
            <a:avLst/>
          </a:prstGeom>
        </p:spPr>
      </p:pic>
    </p:spTree>
    <p:extLst>
      <p:ext uri="{BB962C8B-B14F-4D97-AF65-F5344CB8AC3E}">
        <p14:creationId xmlns:p14="http://schemas.microsoft.com/office/powerpoint/2010/main" val="1364055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Do more with our application </a:t>
            </a:r>
          </a:p>
        </p:txBody>
      </p:sp>
      <p:sp>
        <p:nvSpPr>
          <p:cNvPr id="6" name="Content Placeholder 5"/>
          <p:cNvSpPr>
            <a:spLocks noGrp="1"/>
          </p:cNvSpPr>
          <p:nvPr>
            <p:ph sz="quarter" idx="11"/>
          </p:nvPr>
        </p:nvSpPr>
        <p:spPr>
          <a:xfrm>
            <a:off x="838200" y="2033905"/>
            <a:ext cx="8283575" cy="4138295"/>
          </a:xfrm>
        </p:spPr>
        <p:txBody>
          <a:bodyPr/>
          <a:lstStyle/>
          <a:p>
            <a:r>
              <a:rPr lang="en-US" sz="3200"/>
              <a:t>1. Know your log structure</a:t>
            </a:r>
          </a:p>
          <a:p>
            <a:r>
              <a:rPr lang="en-US" sz="3200"/>
              <a:t>2. Parse log by Logstash</a:t>
            </a:r>
          </a:p>
          <a:p>
            <a:r>
              <a:rPr lang="en-US" sz="3200"/>
              <a:t>3. Visualize by Kibana (at least 1 chart)</a:t>
            </a:r>
          </a:p>
        </p:txBody>
      </p:sp>
    </p:spTree>
    <p:extLst>
      <p:ext uri="{BB962C8B-B14F-4D97-AF65-F5344CB8AC3E}">
        <p14:creationId xmlns:p14="http://schemas.microsoft.com/office/powerpoint/2010/main" val="2456056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400" dirty="0">
                <a:solidFill>
                  <a:srgbClr val="4091CC"/>
                </a:solidFill>
                <a:latin typeface="Oswald" pitchFamily="2" charset="0"/>
              </a:rPr>
              <a:t>How </a:t>
            </a:r>
            <a:r>
              <a:rPr lang="en-US" sz="2400" dirty="0" smtClean="0">
                <a:solidFill>
                  <a:srgbClr val="4091CC"/>
                </a:solidFill>
                <a:latin typeface="Oswald" pitchFamily="2" charset="0"/>
              </a:rPr>
              <a:t>to write clean </a:t>
            </a:r>
            <a:r>
              <a:rPr lang="en-US" sz="2400" dirty="0">
                <a:solidFill>
                  <a:srgbClr val="4091CC"/>
                </a:solidFill>
                <a:latin typeface="Oswald" pitchFamily="2" charset="0"/>
              </a:rPr>
              <a:t>code?</a:t>
            </a:r>
          </a:p>
        </p:txBody>
      </p:sp>
      <p:pic>
        <p:nvPicPr>
          <p:cNvPr id="4" name="Picture 7"/>
          <p:cNvPicPr>
            <a:picLocks noChangeAspect="1" noChangeArrowheads="1"/>
          </p:cNvPicPr>
          <p:nvPr/>
        </p:nvPicPr>
        <p:blipFill>
          <a:blip r:embed="rId3" cstate="print"/>
          <a:srcRect t="106" b="106"/>
          <a:stretch>
            <a:fillRect/>
          </a:stretch>
        </p:blipFill>
        <p:spPr bwMode="auto">
          <a:xfrm>
            <a:off x="838200" y="-1"/>
            <a:ext cx="10820400" cy="4467433"/>
          </a:xfrm>
          <a:prstGeom prst="rect">
            <a:avLst/>
          </a:prstGeom>
          <a:noFill/>
          <a:ln w="9525">
            <a:noFill/>
            <a:miter lim="800000"/>
            <a:headEnd/>
            <a:tailEnd/>
          </a:ln>
          <a:effectLst/>
        </p:spPr>
      </p:pic>
      <p:sp>
        <p:nvSpPr>
          <p:cNvPr id="7" name="TextBox 6"/>
          <p:cNvSpPr txBox="1"/>
          <p:nvPr/>
        </p:nvSpPr>
        <p:spPr>
          <a:xfrm>
            <a:off x="801255" y="5638800"/>
            <a:ext cx="6096000" cy="646331"/>
          </a:xfrm>
          <a:prstGeom prst="rect">
            <a:avLst/>
          </a:prstGeom>
          <a:noFill/>
        </p:spPr>
        <p:txBody>
          <a:bodyPr wrap="square" rtlCol="0">
            <a:spAutoFit/>
          </a:bodyPr>
          <a:lstStyle/>
          <a:p>
            <a:r>
              <a:rPr lang="en-US" sz="3600" dirty="0" err="1" smtClean="0">
                <a:solidFill>
                  <a:schemeClr val="accent6">
                    <a:lumMod val="75000"/>
                  </a:schemeClr>
                </a:solidFill>
                <a:latin typeface="Oswald" pitchFamily="2" charset="0"/>
              </a:rPr>
              <a:t>Devday</a:t>
            </a:r>
            <a:r>
              <a:rPr lang="en-US" sz="3600" dirty="0" smtClean="0">
                <a:solidFill>
                  <a:schemeClr val="accent6">
                    <a:lumMod val="75000"/>
                  </a:schemeClr>
                </a:solidFill>
                <a:latin typeface="Oswald" pitchFamily="2" charset="0"/>
              </a:rPr>
              <a:t> 2014</a:t>
            </a:r>
          </a:p>
        </p:txBody>
      </p:sp>
    </p:spTree>
    <p:extLst>
      <p:ext uri="{BB962C8B-B14F-4D97-AF65-F5344CB8AC3E}">
        <p14:creationId xmlns:p14="http://schemas.microsoft.com/office/powerpoint/2010/main" val="1664128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Oswald" pitchFamily="2" charset="0"/>
              </a:rPr>
              <a:t>Clean Code</a:t>
            </a:r>
            <a:endParaRPr lang="en-US" dirty="0">
              <a:latin typeface="Oswald" pitchFamily="2" charset="0"/>
            </a:endParaRPr>
          </a:p>
        </p:txBody>
      </p:sp>
      <p:sp>
        <p:nvSpPr>
          <p:cNvPr id="5" name="TextBox 4"/>
          <p:cNvSpPr txBox="1"/>
          <p:nvPr/>
        </p:nvSpPr>
        <p:spPr>
          <a:xfrm>
            <a:off x="609600" y="981874"/>
            <a:ext cx="10972800" cy="5410712"/>
          </a:xfrm>
          <a:prstGeom prst="rect">
            <a:avLst/>
          </a:prstGeom>
          <a:noFill/>
        </p:spPr>
        <p:txBody>
          <a:bodyPr wrap="square" rtlCol="0">
            <a:spAutoFit/>
          </a:bodyPr>
          <a:lstStyle/>
          <a:p>
            <a:r>
              <a:rPr lang="en-US" sz="4320" dirty="0">
                <a:solidFill>
                  <a:srgbClr val="4091CC"/>
                </a:solidFill>
                <a:latin typeface="Oswald" pitchFamily="2" charset="0"/>
              </a:rPr>
              <a:t>Clean code is a continuous process.</a:t>
            </a:r>
          </a:p>
          <a:p>
            <a:r>
              <a:rPr lang="en-US" sz="4320" dirty="0">
                <a:solidFill>
                  <a:srgbClr val="4091CC"/>
                </a:solidFill>
                <a:latin typeface="Oswald" pitchFamily="2" charset="0"/>
              </a:rPr>
              <a:t>Don’t live with broken windows</a:t>
            </a:r>
          </a:p>
          <a:p>
            <a:endParaRPr lang="en-US" sz="4320" dirty="0">
              <a:solidFill>
                <a:srgbClr val="4091CC"/>
              </a:solidFill>
              <a:latin typeface="Oswald" pitchFamily="2" charset="0"/>
            </a:endParaRPr>
          </a:p>
          <a:p>
            <a:r>
              <a:rPr lang="en-US" sz="4320" dirty="0">
                <a:solidFill>
                  <a:srgbClr val="4091CC"/>
                </a:solidFill>
                <a:latin typeface="Oswald" pitchFamily="2" charset="0"/>
              </a:rPr>
              <a:t>Naming thoughtfully</a:t>
            </a:r>
          </a:p>
          <a:p>
            <a:r>
              <a:rPr lang="en-US" sz="4320" dirty="0">
                <a:solidFill>
                  <a:srgbClr val="4091CC"/>
                </a:solidFill>
                <a:latin typeface="Oswald" pitchFamily="2" charset="0"/>
              </a:rPr>
              <a:t>Function should be small and smaller.</a:t>
            </a:r>
          </a:p>
          <a:p>
            <a:r>
              <a:rPr lang="en-US" sz="4320" dirty="0">
                <a:solidFill>
                  <a:srgbClr val="4091CC"/>
                </a:solidFill>
                <a:latin typeface="Oswald" pitchFamily="2" charset="0"/>
              </a:rPr>
              <a:t>Do One Thing</a:t>
            </a:r>
          </a:p>
          <a:p>
            <a:endParaRPr lang="en-US" sz="4320" dirty="0">
              <a:solidFill>
                <a:srgbClr val="4091CC"/>
              </a:solidFill>
              <a:latin typeface="Oswald" pitchFamily="2" charset="0"/>
            </a:endParaRPr>
          </a:p>
          <a:p>
            <a:r>
              <a:rPr lang="en-US" sz="4320" dirty="0">
                <a:solidFill>
                  <a:srgbClr val="4091CC"/>
                </a:solidFill>
                <a:latin typeface="Oswald" pitchFamily="2" charset="0"/>
              </a:rPr>
              <a:t>Extract Till You Drop</a:t>
            </a:r>
          </a:p>
        </p:txBody>
      </p:sp>
      <p:pic>
        <p:nvPicPr>
          <p:cNvPr id="6" name="Picture 5"/>
          <p:cNvPicPr>
            <a:picLocks noChangeAspect="1"/>
          </p:cNvPicPr>
          <p:nvPr/>
        </p:nvPicPr>
        <p:blipFill>
          <a:blip r:embed="rId2"/>
          <a:stretch>
            <a:fillRect/>
          </a:stretch>
        </p:blipFill>
        <p:spPr>
          <a:xfrm>
            <a:off x="3352800" y="152400"/>
            <a:ext cx="8770053" cy="6072187"/>
          </a:xfrm>
          <a:prstGeom prst="rect">
            <a:avLst/>
          </a:prstGeom>
        </p:spPr>
      </p:pic>
      <p:grpSp>
        <p:nvGrpSpPr>
          <p:cNvPr id="7" name="Group 6"/>
          <p:cNvGrpSpPr/>
          <p:nvPr/>
        </p:nvGrpSpPr>
        <p:grpSpPr>
          <a:xfrm>
            <a:off x="5758027" y="2676030"/>
            <a:ext cx="6364826" cy="3742969"/>
            <a:chOff x="5758027" y="2669379"/>
            <a:chExt cx="6364826" cy="374296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27" y="2669379"/>
              <a:ext cx="1091827" cy="3615791"/>
            </a:xfrm>
            <a:prstGeom prst="rect">
              <a:avLst/>
            </a:prstGeom>
          </p:spPr>
        </p:pic>
        <p:pic>
          <p:nvPicPr>
            <p:cNvPr id="3" name="Picture 2"/>
            <p:cNvPicPr>
              <a:picLocks noChangeAspect="1"/>
            </p:cNvPicPr>
            <p:nvPr/>
          </p:nvPicPr>
          <p:blipFill>
            <a:blip r:embed="rId4"/>
            <a:stretch>
              <a:fillRect/>
            </a:stretch>
          </p:blipFill>
          <p:spPr>
            <a:xfrm>
              <a:off x="6867297" y="2670297"/>
              <a:ext cx="5255556" cy="3742051"/>
            </a:xfrm>
            <a:prstGeom prst="rect">
              <a:avLst/>
            </a:prstGeom>
          </p:spPr>
        </p:pic>
      </p:grpSp>
    </p:spTree>
    <p:extLst>
      <p:ext uri="{BB962C8B-B14F-4D97-AF65-F5344CB8AC3E}">
        <p14:creationId xmlns:p14="http://schemas.microsoft.com/office/powerpoint/2010/main" val="216942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214393"/>
            <a:ext cx="5029200" cy="572436"/>
          </a:xfrm>
        </p:spPr>
        <p:txBody>
          <a:bodyPr/>
          <a:lstStyle/>
          <a:p>
            <a:r>
              <a:rPr lang="en-US" dirty="0" smtClean="0"/>
              <a:t>Another example</a:t>
            </a:r>
            <a:endParaRPr lang="en-US" dirty="0"/>
          </a:p>
        </p:txBody>
      </p:sp>
      <p:sp>
        <p:nvSpPr>
          <p:cNvPr id="6" name="Rectangle 5"/>
          <p:cNvSpPr/>
          <p:nvPr/>
        </p:nvSpPr>
        <p:spPr>
          <a:xfrm>
            <a:off x="5137" y="6348510"/>
            <a:ext cx="7162800" cy="369332"/>
          </a:xfrm>
          <a:prstGeom prst="rect">
            <a:avLst/>
          </a:prstGeom>
        </p:spPr>
        <p:txBody>
          <a:bodyPr wrap="square">
            <a:spAutoFit/>
          </a:bodyPr>
          <a:lstStyle/>
          <a:p>
            <a:r>
              <a:rPr lang="en-US" dirty="0">
                <a:hlinkClick r:id="rId3"/>
              </a:rPr>
              <a:t>https://www.baeldung.com/java-performance-mapping-frameworks</a:t>
            </a:r>
            <a:endParaRPr lang="en-US" dirty="0"/>
          </a:p>
        </p:txBody>
      </p:sp>
      <p:pic>
        <p:nvPicPr>
          <p:cNvPr id="2" name="Picture 1"/>
          <p:cNvPicPr>
            <a:picLocks noChangeAspect="1"/>
          </p:cNvPicPr>
          <p:nvPr/>
        </p:nvPicPr>
        <p:blipFill>
          <a:blip r:embed="rId4"/>
          <a:stretch>
            <a:fillRect/>
          </a:stretch>
        </p:blipFill>
        <p:spPr>
          <a:xfrm>
            <a:off x="4114800" y="871504"/>
            <a:ext cx="7887653" cy="2352675"/>
          </a:xfrm>
          <a:prstGeom prst="rect">
            <a:avLst/>
          </a:prstGeom>
        </p:spPr>
      </p:pic>
      <p:pic>
        <p:nvPicPr>
          <p:cNvPr id="27" name="Picture 26"/>
          <p:cNvPicPr>
            <a:picLocks noChangeAspect="1"/>
          </p:cNvPicPr>
          <p:nvPr/>
        </p:nvPicPr>
        <p:blipFill>
          <a:blip r:embed="rId5"/>
          <a:stretch>
            <a:fillRect/>
          </a:stretch>
        </p:blipFill>
        <p:spPr>
          <a:xfrm>
            <a:off x="152400" y="3327042"/>
            <a:ext cx="5498531" cy="2819400"/>
          </a:xfrm>
          <a:prstGeom prst="rect">
            <a:avLst/>
          </a:prstGeom>
        </p:spPr>
      </p:pic>
      <p:sp>
        <p:nvSpPr>
          <p:cNvPr id="3" name="TextBox 2"/>
          <p:cNvSpPr txBox="1"/>
          <p:nvPr/>
        </p:nvSpPr>
        <p:spPr>
          <a:xfrm>
            <a:off x="6069376" y="3286821"/>
            <a:ext cx="5276063" cy="2246769"/>
          </a:xfrm>
          <a:prstGeom prst="rect">
            <a:avLst/>
          </a:prstGeom>
          <a:noFill/>
        </p:spPr>
        <p:txBody>
          <a:bodyPr wrap="square" rtlCol="0">
            <a:spAutoFit/>
          </a:bodyPr>
          <a:lstStyle/>
          <a:p>
            <a:r>
              <a:rPr lang="en-US" sz="2800" dirty="0" err="1" smtClean="0"/>
              <a:t>BookDetail</a:t>
            </a:r>
            <a:r>
              <a:rPr lang="en-US" sz="2800" dirty="0" smtClean="0"/>
              <a:t> </a:t>
            </a:r>
            <a:r>
              <a:rPr lang="en-US" sz="2800" dirty="0" smtClean="0">
                <a:sym typeface="Wingdings" panose="05000000000000000000" pitchFamily="2" charset="2"/>
              </a:rPr>
              <a:t> </a:t>
            </a:r>
            <a:r>
              <a:rPr lang="en-US" sz="2800" dirty="0" err="1" smtClean="0"/>
              <a:t>BookDetailDto</a:t>
            </a:r>
            <a:endParaRPr lang="en-US" sz="2800" dirty="0" smtClean="0"/>
          </a:p>
          <a:p>
            <a:r>
              <a:rPr lang="en-US" sz="2800" dirty="0" err="1" smtClean="0"/>
              <a:t>Commnent</a:t>
            </a:r>
            <a:r>
              <a:rPr lang="en-US" sz="2800" dirty="0" smtClean="0"/>
              <a:t> </a:t>
            </a:r>
            <a:r>
              <a:rPr lang="en-US" sz="2800" dirty="0" smtClean="0">
                <a:sym typeface="Wingdings" panose="05000000000000000000" pitchFamily="2" charset="2"/>
              </a:rPr>
              <a:t> </a:t>
            </a:r>
            <a:r>
              <a:rPr lang="en-US" sz="2800" dirty="0" err="1" smtClean="0">
                <a:sym typeface="Wingdings" panose="05000000000000000000" pitchFamily="2" charset="2"/>
              </a:rPr>
              <a:t>CommentDto</a:t>
            </a:r>
            <a:endParaRPr lang="en-US" sz="2800" dirty="0" smtClean="0">
              <a:sym typeface="Wingdings" panose="05000000000000000000" pitchFamily="2" charset="2"/>
            </a:endParaRPr>
          </a:p>
          <a:p>
            <a:r>
              <a:rPr lang="en-US" sz="2800" dirty="0" smtClean="0">
                <a:sym typeface="Wingdings" panose="05000000000000000000" pitchFamily="2" charset="2"/>
              </a:rPr>
              <a:t>Tag  </a:t>
            </a:r>
            <a:r>
              <a:rPr lang="en-US" sz="2800" dirty="0" err="1" smtClean="0">
                <a:sym typeface="Wingdings" panose="05000000000000000000" pitchFamily="2" charset="2"/>
              </a:rPr>
              <a:t>TagDto</a:t>
            </a:r>
            <a:endParaRPr lang="en-US" sz="2800" dirty="0" smtClean="0">
              <a:sym typeface="Wingdings" panose="05000000000000000000" pitchFamily="2" charset="2"/>
            </a:endParaRPr>
          </a:p>
          <a:p>
            <a:r>
              <a:rPr lang="en-US" sz="2800" dirty="0" smtClean="0">
                <a:sym typeface="Wingdings" panose="05000000000000000000" pitchFamily="2" charset="2"/>
              </a:rPr>
              <a:t>User  </a:t>
            </a:r>
            <a:r>
              <a:rPr lang="en-US" sz="2800" dirty="0" err="1" smtClean="0">
                <a:sym typeface="Wingdings" panose="05000000000000000000" pitchFamily="2" charset="2"/>
              </a:rPr>
              <a:t>UserDto</a:t>
            </a:r>
            <a:endParaRPr lang="en-US" sz="2800" dirty="0" smtClean="0">
              <a:sym typeface="Wingdings" panose="05000000000000000000" pitchFamily="2" charset="2"/>
            </a:endParaRPr>
          </a:p>
          <a:p>
            <a:r>
              <a:rPr lang="en-US" sz="2800" dirty="0" smtClean="0">
                <a:sym typeface="Wingdings" panose="05000000000000000000" pitchFamily="2" charset="2"/>
              </a:rPr>
              <a:t>…..</a:t>
            </a:r>
            <a:endParaRPr lang="en-US" sz="2800" dirty="0"/>
          </a:p>
        </p:txBody>
      </p:sp>
    </p:spTree>
    <p:extLst>
      <p:ext uri="{BB962C8B-B14F-4D97-AF65-F5344CB8AC3E}">
        <p14:creationId xmlns:p14="http://schemas.microsoft.com/office/powerpoint/2010/main" val="14164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Overview</a:t>
            </a:r>
          </a:p>
        </p:txBody>
      </p:sp>
      <p:sp>
        <p:nvSpPr>
          <p:cNvPr id="5" name="Text Placeholder 4"/>
          <p:cNvSpPr>
            <a:spLocks noGrp="1"/>
          </p:cNvSpPr>
          <p:nvPr>
            <p:ph type="body" sz="quarter" idx="11"/>
          </p:nvPr>
        </p:nvSpPr>
        <p:spPr>
          <a:xfrm>
            <a:off x="1282065" y="1380490"/>
            <a:ext cx="4804410" cy="419735"/>
          </a:xfrm>
        </p:spPr>
        <p:txBody>
          <a:bodyPr/>
          <a:lstStyle/>
          <a:p>
            <a:pPr marL="0" indent="0" algn="ctr">
              <a:buNone/>
            </a:pPr>
            <a:r>
              <a:rPr lang="en-US" sz="2400" b="1"/>
              <a:t>JDK1 - JDK8</a:t>
            </a:r>
            <a:endParaRPr lang="en-US" b="1">
              <a:solidFill>
                <a:srgbClr val="02A9F7"/>
              </a:solidFill>
            </a:endParaRPr>
          </a:p>
        </p:txBody>
      </p:sp>
      <p:sp>
        <p:nvSpPr>
          <p:cNvPr id="2" name="Text Placeholder 4"/>
          <p:cNvSpPr>
            <a:spLocks noGrp="1"/>
          </p:cNvSpPr>
          <p:nvPr/>
        </p:nvSpPr>
        <p:spPr>
          <a:xfrm>
            <a:off x="6605905" y="1304925"/>
            <a:ext cx="2014220" cy="4191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400" b="1" i="1">
                <a:sym typeface="+mn-ea"/>
              </a:rPr>
              <a:t>&gt;= JDK 9</a:t>
            </a:r>
            <a:endParaRPr lang="en-US" b="1" i="1"/>
          </a:p>
          <a:p>
            <a:pPr marL="0" indent="0" algn="l">
              <a:lnSpc>
                <a:spcPct val="100000"/>
              </a:lnSpc>
              <a:buNone/>
            </a:pPr>
            <a:endParaRPr lang="en-US" b="1" i="1"/>
          </a:p>
        </p:txBody>
      </p:sp>
      <p:cxnSp>
        <p:nvCxnSpPr>
          <p:cNvPr id="15" name="Straight Connector 14"/>
          <p:cNvCxnSpPr/>
          <p:nvPr/>
        </p:nvCxnSpPr>
        <p:spPr>
          <a:xfrm>
            <a:off x="5424170" y="1625600"/>
            <a:ext cx="0" cy="458597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848475" y="3219450"/>
            <a:ext cx="2252980" cy="3372485"/>
          </a:xfrm>
          <a:prstGeom prst="rect">
            <a:avLst/>
          </a:prstGeom>
        </p:spPr>
      </p:pic>
      <p:pic>
        <p:nvPicPr>
          <p:cNvPr id="9" name="Picture 8"/>
          <p:cNvPicPr>
            <a:picLocks noChangeAspect="1"/>
          </p:cNvPicPr>
          <p:nvPr/>
        </p:nvPicPr>
        <p:blipFill>
          <a:blip r:embed="rId6"/>
          <a:stretch>
            <a:fillRect/>
          </a:stretch>
        </p:blipFill>
        <p:spPr>
          <a:xfrm>
            <a:off x="2649220" y="3219450"/>
            <a:ext cx="1857375" cy="3350895"/>
          </a:xfrm>
          <a:prstGeom prst="rect">
            <a:avLst/>
          </a:prstGeom>
        </p:spPr>
      </p:pic>
      <p:sp>
        <p:nvSpPr>
          <p:cNvPr id="3" name="Text Placeholder 4"/>
          <p:cNvSpPr>
            <a:spLocks noGrp="1"/>
          </p:cNvSpPr>
          <p:nvPr>
            <p:custDataLst>
              <p:tags r:id="rId1"/>
            </p:custDataLst>
          </p:nvPr>
        </p:nvSpPr>
        <p:spPr>
          <a:xfrm>
            <a:off x="2734310" y="18516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packages</a:t>
            </a:r>
          </a:p>
        </p:txBody>
      </p:sp>
      <p:sp>
        <p:nvSpPr>
          <p:cNvPr id="7" name="Text Placeholder 4"/>
          <p:cNvSpPr>
            <a:spLocks noGrp="1"/>
          </p:cNvSpPr>
          <p:nvPr/>
        </p:nvSpPr>
        <p:spPr>
          <a:xfrm>
            <a:off x="2734310" y="24104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a:t>
            </a:r>
          </a:p>
        </p:txBody>
      </p:sp>
      <p:sp>
        <p:nvSpPr>
          <p:cNvPr id="8" name="Text Placeholder 4"/>
          <p:cNvSpPr>
            <a:spLocks noGrp="1"/>
          </p:cNvSpPr>
          <p:nvPr/>
        </p:nvSpPr>
        <p:spPr>
          <a:xfrm>
            <a:off x="2734310" y="2814955"/>
            <a:ext cx="121348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a whole</a:t>
            </a:r>
          </a:p>
        </p:txBody>
      </p:sp>
      <p:sp>
        <p:nvSpPr>
          <p:cNvPr id="21" name="Pentagon 20"/>
          <p:cNvSpPr/>
          <p:nvPr/>
        </p:nvSpPr>
        <p:spPr>
          <a:xfrm>
            <a:off x="304800" y="1940560"/>
            <a:ext cx="1712595"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t> Program</a:t>
            </a:r>
          </a:p>
        </p:txBody>
      </p:sp>
      <p:sp>
        <p:nvSpPr>
          <p:cNvPr id="22" name="Pentagon 21"/>
          <p:cNvSpPr/>
          <p:nvPr/>
        </p:nvSpPr>
        <p:spPr>
          <a:xfrm>
            <a:off x="304800" y="2392045"/>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Accessibility</a:t>
            </a:r>
          </a:p>
        </p:txBody>
      </p:sp>
      <p:sp>
        <p:nvSpPr>
          <p:cNvPr id="23" name="Pentagon 22"/>
          <p:cNvSpPr/>
          <p:nvPr/>
        </p:nvSpPr>
        <p:spPr>
          <a:xfrm>
            <a:off x="304800" y="2843530"/>
            <a:ext cx="1713230" cy="304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sym typeface="+mn-ea"/>
              </a:rPr>
              <a:t> JDK organize</a:t>
            </a:r>
          </a:p>
        </p:txBody>
      </p:sp>
      <p:sp>
        <p:nvSpPr>
          <p:cNvPr id="24" name="Text Placeholder 4"/>
          <p:cNvSpPr>
            <a:spLocks noGrp="1"/>
          </p:cNvSpPr>
          <p:nvPr>
            <p:custDataLst>
              <p:tags r:id="rId2"/>
            </p:custDataLst>
          </p:nvPr>
        </p:nvSpPr>
        <p:spPr>
          <a:xfrm>
            <a:off x="6848475" y="1813560"/>
            <a:ext cx="1772285" cy="55880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modules</a:t>
            </a:r>
          </a:p>
        </p:txBody>
      </p:sp>
      <p:sp>
        <p:nvSpPr>
          <p:cNvPr id="25" name="Text Placeholder 4"/>
          <p:cNvSpPr>
            <a:spLocks noGrp="1"/>
          </p:cNvSpPr>
          <p:nvPr/>
        </p:nvSpPr>
        <p:spPr>
          <a:xfrm>
            <a:off x="6848475" y="2372360"/>
            <a:ext cx="4804410" cy="3562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80000"/>
              </a:lnSpc>
              <a:buNone/>
            </a:pPr>
            <a:r>
              <a:rPr lang="en-US" sz="1800" b="1">
                <a:solidFill>
                  <a:srgbClr val="02A9F7"/>
                </a:solidFill>
              </a:rPr>
              <a:t>4 + module-scope</a:t>
            </a:r>
          </a:p>
        </p:txBody>
      </p:sp>
      <p:sp>
        <p:nvSpPr>
          <p:cNvPr id="26" name="Text Placeholder 4"/>
          <p:cNvSpPr>
            <a:spLocks noGrp="1"/>
          </p:cNvSpPr>
          <p:nvPr/>
        </p:nvSpPr>
        <p:spPr>
          <a:xfrm>
            <a:off x="6848475" y="2776855"/>
            <a:ext cx="3776345" cy="41973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b="1">
                <a:solidFill>
                  <a:srgbClr val="02A9F7"/>
                </a:solidFill>
              </a:rPr>
              <a:t>modular (~100 modules)</a:t>
            </a:r>
          </a:p>
        </p:txBody>
      </p:sp>
    </p:spTree>
    <p:extLst>
      <p:ext uri="{BB962C8B-B14F-4D97-AF65-F5344CB8AC3E}">
        <p14:creationId xmlns:p14="http://schemas.microsoft.com/office/powerpoint/2010/main" val="233175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P spid="8" grpId="1"/>
      <p:bldP spid="21" grpId="0" bldLvl="0" animBg="1"/>
      <p:bldP spid="21" grpId="1" animBg="1"/>
      <p:bldP spid="22" grpId="0" bldLvl="0" animBg="1"/>
      <p:bldP spid="22" grpId="1" animBg="1"/>
      <p:bldP spid="23" grpId="0" bldLvl="0" animBg="1"/>
      <p:bldP spid="23" grpId="1" animBg="1"/>
      <p:bldP spid="24" grpId="0"/>
      <p:bldP spid="24" grpId="1"/>
      <p:bldP spid="25" grpId="0"/>
      <p:bldP spid="25" grpId="1"/>
      <p:bldP spid="26" grpId="0"/>
      <p:bldP spid="2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Contract driven development with </a:t>
            </a:r>
            <a:r>
              <a:rPr lang="en-US" sz="2200" dirty="0" err="1" smtClean="0"/>
              <a:t>GraphQL</a:t>
            </a:r>
            <a:endParaRPr lang="en-US"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685800"/>
            <a:ext cx="4114800" cy="3512276"/>
          </a:xfrm>
          <a:prstGeom prst="rect">
            <a:avLst/>
          </a:prstGeom>
        </p:spPr>
      </p:pic>
    </p:spTree>
    <p:extLst>
      <p:ext uri="{BB962C8B-B14F-4D97-AF65-F5344CB8AC3E}">
        <p14:creationId xmlns:p14="http://schemas.microsoft.com/office/powerpoint/2010/main" val="17117312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F70646-303D-462C-B3D5-15197E9DB505}"/>
              </a:ext>
            </a:extLst>
          </p:cNvPr>
          <p:cNvSpPr>
            <a:spLocks noGrp="1"/>
          </p:cNvSpPr>
          <p:nvPr>
            <p:ph sz="quarter" idx="10"/>
          </p:nvPr>
        </p:nvSpPr>
        <p:spPr/>
        <p:txBody>
          <a:bodyPr/>
          <a:lstStyle/>
          <a:p>
            <a:r>
              <a:rPr lang="en-US" dirty="0" err="1" smtClean="0"/>
              <a:t>GraphQL</a:t>
            </a:r>
            <a:endParaRPr lang="en-US" dirty="0"/>
          </a:p>
        </p:txBody>
      </p:sp>
      <p:sp>
        <p:nvSpPr>
          <p:cNvPr id="5" name="Text Placeholder 4">
            <a:extLst>
              <a:ext uri="{FF2B5EF4-FFF2-40B4-BE49-F238E27FC236}">
                <a16:creationId xmlns:a16="http://schemas.microsoft.com/office/drawing/2014/main" id="{54B04121-0DE3-48F2-A382-8E050791BB2A}"/>
              </a:ext>
            </a:extLst>
          </p:cNvPr>
          <p:cNvSpPr>
            <a:spLocks noGrp="1"/>
          </p:cNvSpPr>
          <p:nvPr>
            <p:ph type="body" sz="quarter" idx="11"/>
          </p:nvPr>
        </p:nvSpPr>
        <p:spPr>
          <a:xfrm>
            <a:off x="838200" y="1534611"/>
            <a:ext cx="5562600" cy="3289313"/>
          </a:xfrm>
        </p:spPr>
        <p:txBody>
          <a:bodyPr/>
          <a:lstStyle/>
          <a:p>
            <a:r>
              <a:rPr lang="en-US" dirty="0" smtClean="0"/>
              <a:t>Describe your data</a:t>
            </a:r>
          </a:p>
          <a:p>
            <a:r>
              <a:rPr lang="en-US" dirty="0" smtClean="0"/>
              <a:t>Ask for what you want</a:t>
            </a:r>
          </a:p>
          <a:p>
            <a:r>
              <a:rPr lang="en-US" dirty="0" smtClean="0"/>
              <a:t>Get predictable results</a:t>
            </a:r>
          </a:p>
          <a:p>
            <a:r>
              <a:rPr lang="en-US" dirty="0" smtClean="0"/>
              <a:t>Enable Contract Driven Development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339" y="438966"/>
            <a:ext cx="609600" cy="684363"/>
          </a:xfrm>
          <a:prstGeom prst="rect">
            <a:avLst/>
          </a:prstGeom>
        </p:spPr>
      </p:pic>
      <p:pic>
        <p:nvPicPr>
          <p:cNvPr id="2" name="Picture 1"/>
          <p:cNvPicPr>
            <a:picLocks noChangeAspect="1"/>
          </p:cNvPicPr>
          <p:nvPr/>
        </p:nvPicPr>
        <p:blipFill rotWithShape="1">
          <a:blip r:embed="rId4"/>
          <a:srcRect l="8815" t="16260" r="9642" b="5691"/>
          <a:stretch/>
        </p:blipFill>
        <p:spPr>
          <a:xfrm>
            <a:off x="244469" y="3290050"/>
            <a:ext cx="2819400" cy="1828800"/>
          </a:xfrm>
          <a:prstGeom prst="rect">
            <a:avLst/>
          </a:prstGeom>
        </p:spPr>
      </p:pic>
      <p:pic>
        <p:nvPicPr>
          <p:cNvPr id="6" name="Picture 5"/>
          <p:cNvPicPr>
            <a:picLocks noChangeAspect="1"/>
          </p:cNvPicPr>
          <p:nvPr/>
        </p:nvPicPr>
        <p:blipFill rotWithShape="1">
          <a:blip r:embed="rId5"/>
          <a:srcRect l="2287" t="6595" r="4344" b="4908"/>
          <a:stretch/>
        </p:blipFill>
        <p:spPr>
          <a:xfrm>
            <a:off x="3505200" y="3290050"/>
            <a:ext cx="3352800" cy="1905000"/>
          </a:xfrm>
          <a:prstGeom prst="rect">
            <a:avLst/>
          </a:prstGeom>
        </p:spPr>
      </p:pic>
      <p:pic>
        <p:nvPicPr>
          <p:cNvPr id="7" name="Picture 6"/>
          <p:cNvPicPr>
            <a:picLocks noChangeAspect="1"/>
          </p:cNvPicPr>
          <p:nvPr/>
        </p:nvPicPr>
        <p:blipFill rotWithShape="1">
          <a:blip r:embed="rId6"/>
          <a:srcRect l="8484" t="18985" r="4469"/>
          <a:stretch/>
        </p:blipFill>
        <p:spPr>
          <a:xfrm>
            <a:off x="7300840" y="3290050"/>
            <a:ext cx="4800600" cy="196775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988" y="6099104"/>
            <a:ext cx="484111" cy="484111"/>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2650" y="6062410"/>
            <a:ext cx="519015" cy="52080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3278" y="6157156"/>
            <a:ext cx="715001" cy="36778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5201" y="6132339"/>
            <a:ext cx="501416" cy="48770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63000" y="6193415"/>
            <a:ext cx="417679" cy="458719"/>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8930" y="6072238"/>
            <a:ext cx="510977" cy="510977"/>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09363" y="6188142"/>
            <a:ext cx="1139637" cy="395074"/>
          </a:xfrm>
          <a:prstGeom prst="rect">
            <a:avLst/>
          </a:prstGeom>
        </p:spPr>
      </p:pic>
    </p:spTree>
    <p:extLst>
      <p:ext uri="{BB962C8B-B14F-4D97-AF65-F5344CB8AC3E}">
        <p14:creationId xmlns:p14="http://schemas.microsoft.com/office/powerpoint/2010/main" val="1521394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Describe your Data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0"/>
            <a:ext cx="7571332" cy="6858000"/>
          </a:xfrm>
          <a:prstGeom prst="rect">
            <a:avLst/>
          </a:prstGeom>
        </p:spPr>
      </p:pic>
    </p:spTree>
    <p:extLst>
      <p:ext uri="{BB962C8B-B14F-4D97-AF65-F5344CB8AC3E}">
        <p14:creationId xmlns:p14="http://schemas.microsoft.com/office/powerpoint/2010/main" val="5158171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6597"/>
            <a:ext cx="12138598" cy="6582158"/>
          </a:xfrm>
          <a:prstGeom prst="rect">
            <a:avLst/>
          </a:prstGeom>
        </p:spPr>
      </p:pic>
      <p:sp>
        <p:nvSpPr>
          <p:cNvPr id="2" name="Content Placeholder 1"/>
          <p:cNvSpPr>
            <a:spLocks noGrp="1"/>
          </p:cNvSpPr>
          <p:nvPr>
            <p:ph sz="quarter" idx="10"/>
          </p:nvPr>
        </p:nvSpPr>
        <p:spPr>
          <a:xfrm>
            <a:off x="4583" y="-1719"/>
            <a:ext cx="12187417" cy="458919"/>
          </a:xfrm>
          <a:solidFill>
            <a:schemeClr val="accent1"/>
          </a:solidFill>
        </p:spPr>
        <p:txBody>
          <a:bodyPr anchor="ctr"/>
          <a:lstStyle/>
          <a:p>
            <a:r>
              <a:rPr lang="en-US" dirty="0" smtClean="0">
                <a:solidFill>
                  <a:schemeClr val="bg1"/>
                </a:solidFill>
              </a:rPr>
              <a:t>Ask for what you want </a:t>
            </a:r>
            <a:r>
              <a:rPr lang="en-US" sz="2000" b="0" i="1" dirty="0" smtClean="0">
                <a:solidFill>
                  <a:schemeClr val="bg1"/>
                </a:solidFill>
              </a:rPr>
              <a:t>(</a:t>
            </a:r>
            <a:r>
              <a:rPr lang="en-US" sz="2000" b="0" i="1" dirty="0">
                <a:solidFill>
                  <a:schemeClr val="bg1"/>
                </a:solidFill>
              </a:rPr>
              <a:t>based on the schema, of course)</a:t>
            </a:r>
          </a:p>
        </p:txBody>
      </p:sp>
      <p:pic>
        <p:nvPicPr>
          <p:cNvPr id="4" name="Picture 3"/>
          <p:cNvPicPr>
            <a:picLocks noChangeAspect="1"/>
          </p:cNvPicPr>
          <p:nvPr/>
        </p:nvPicPr>
        <p:blipFill>
          <a:blip r:embed="rId3"/>
          <a:stretch>
            <a:fillRect/>
          </a:stretch>
        </p:blipFill>
        <p:spPr>
          <a:xfrm>
            <a:off x="2971800" y="533400"/>
            <a:ext cx="1828800" cy="3737381"/>
          </a:xfrm>
          <a:prstGeom prst="rect">
            <a:avLst/>
          </a:prstGeom>
        </p:spPr>
      </p:pic>
      <p:cxnSp>
        <p:nvCxnSpPr>
          <p:cNvPr id="7" name="Straight Arrow Connector 6"/>
          <p:cNvCxnSpPr/>
          <p:nvPr/>
        </p:nvCxnSpPr>
        <p:spPr>
          <a:xfrm flipV="1">
            <a:off x="1295400" y="1406387"/>
            <a:ext cx="1676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9067800" y="469127"/>
            <a:ext cx="2510006" cy="4486275"/>
          </a:xfrm>
          <a:prstGeom prst="rect">
            <a:avLst/>
          </a:prstGeom>
        </p:spPr>
      </p:pic>
      <p:cxnSp>
        <p:nvCxnSpPr>
          <p:cNvPr id="10" name="Straight Arrow Connector 9"/>
          <p:cNvCxnSpPr/>
          <p:nvPr/>
        </p:nvCxnSpPr>
        <p:spPr>
          <a:xfrm flipV="1">
            <a:off x="6477000" y="1406387"/>
            <a:ext cx="24384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848600" y="3810000"/>
            <a:ext cx="1752600" cy="1752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90800" y="3048000"/>
            <a:ext cx="99060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747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457200"/>
            <a:ext cx="4230344" cy="646331"/>
          </a:xfrm>
          <a:prstGeom prst="rect">
            <a:avLst/>
          </a:prstGeom>
          <a:solidFill>
            <a:srgbClr val="02A9F7"/>
          </a:solidFill>
        </p:spPr>
        <p:txBody>
          <a:bodyPr wrap="square" rtlCol="0">
            <a:spAutoFit/>
          </a:bodyPr>
          <a:lstStyle/>
          <a:p>
            <a:r>
              <a:rPr lang="en-US" dirty="0" smtClean="0">
                <a:solidFill>
                  <a:schemeClr val="accent5">
                    <a:lumMod val="60000"/>
                    <a:lumOff val="40000"/>
                  </a:schemeClr>
                </a:solidFill>
              </a:rPr>
              <a:t>When I try to be naughty and ask for something not on the schema</a:t>
            </a:r>
            <a:endParaRPr lang="en-US" dirty="0">
              <a:solidFill>
                <a:schemeClr val="accent5">
                  <a:lumMod val="60000"/>
                  <a:lumOff val="40000"/>
                </a:schemeClr>
              </a:solidFill>
            </a:endParaRPr>
          </a:p>
        </p:txBody>
      </p:sp>
      <p:pic>
        <p:nvPicPr>
          <p:cNvPr id="2" name="Picture 1"/>
          <p:cNvPicPr>
            <a:picLocks noChangeAspect="1"/>
          </p:cNvPicPr>
          <p:nvPr/>
        </p:nvPicPr>
        <p:blipFill>
          <a:blip r:embed="rId3"/>
          <a:stretch>
            <a:fillRect/>
          </a:stretch>
        </p:blipFill>
        <p:spPr>
          <a:xfrm>
            <a:off x="228600" y="1447800"/>
            <a:ext cx="4953000" cy="5200650"/>
          </a:xfrm>
          <a:prstGeom prst="rect">
            <a:avLst/>
          </a:prstGeom>
        </p:spPr>
      </p:pic>
      <p:pic>
        <p:nvPicPr>
          <p:cNvPr id="3" name="Picture 2"/>
          <p:cNvPicPr>
            <a:picLocks noChangeAspect="1"/>
          </p:cNvPicPr>
          <p:nvPr/>
        </p:nvPicPr>
        <p:blipFill>
          <a:blip r:embed="rId4"/>
          <a:stretch>
            <a:fillRect/>
          </a:stretch>
        </p:blipFill>
        <p:spPr>
          <a:xfrm>
            <a:off x="4419600" y="1447800"/>
            <a:ext cx="7772400" cy="4419600"/>
          </a:xfrm>
          <a:prstGeom prst="rect">
            <a:avLst/>
          </a:prstGeom>
        </p:spPr>
      </p:pic>
      <p:cxnSp>
        <p:nvCxnSpPr>
          <p:cNvPr id="5" name="Straight Arrow Connector 4"/>
          <p:cNvCxnSpPr/>
          <p:nvPr/>
        </p:nvCxnSpPr>
        <p:spPr>
          <a:xfrm>
            <a:off x="3200400" y="2209800"/>
            <a:ext cx="220980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672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06440B9-86AC-44DA-977E-1E2D5A19ADBE}"/>
              </a:ext>
            </a:extLst>
          </p:cNvPr>
          <p:cNvSpPr>
            <a:spLocks noGrp="1"/>
          </p:cNvSpPr>
          <p:nvPr>
            <p:ph type="body" sz="quarter" idx="10"/>
          </p:nvPr>
        </p:nvSpPr>
        <p:spPr>
          <a:xfrm>
            <a:off x="838200" y="5181600"/>
            <a:ext cx="7391400" cy="642130"/>
          </a:xfrm>
        </p:spPr>
        <p:txBody>
          <a:bodyPr/>
          <a:lstStyle/>
          <a:p>
            <a:r>
              <a:rPr lang="en-US" sz="2200" dirty="0" smtClean="0"/>
              <a:t>API versioning</a:t>
            </a:r>
            <a:endParaRPr lang="en-US"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2540000" cy="2540000"/>
          </a:xfrm>
          <a:prstGeom prst="rect">
            <a:avLst/>
          </a:prstGeom>
        </p:spPr>
      </p:pic>
    </p:spTree>
    <p:extLst>
      <p:ext uri="{BB962C8B-B14F-4D97-AF65-F5344CB8AC3E}">
        <p14:creationId xmlns:p14="http://schemas.microsoft.com/office/powerpoint/2010/main" val="31491399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Support Multiple API version</a:t>
            </a:r>
            <a:endParaRPr lang="en-US" dirty="0"/>
          </a:p>
        </p:txBody>
      </p:sp>
      <p:sp>
        <p:nvSpPr>
          <p:cNvPr id="3" name="Text Placeholder 2"/>
          <p:cNvSpPr>
            <a:spLocks noGrp="1"/>
          </p:cNvSpPr>
          <p:nvPr>
            <p:ph type="body" sz="quarter" idx="11"/>
          </p:nvPr>
        </p:nvSpPr>
        <p:spPr>
          <a:xfrm>
            <a:off x="609600" y="1255712"/>
            <a:ext cx="10515600" cy="5181600"/>
          </a:xfrm>
        </p:spPr>
        <p:txBody>
          <a:bodyPr/>
          <a:lstStyle/>
          <a:p>
            <a:r>
              <a:rPr lang="en-US" sz="2400" dirty="0" smtClean="0"/>
              <a:t>Everything will change and grow</a:t>
            </a:r>
          </a:p>
          <a:p>
            <a:r>
              <a:rPr lang="en-US" sz="2400" dirty="0" smtClean="0"/>
              <a:t>Backward compatible (aka: not breaking existing clients)</a:t>
            </a:r>
          </a:p>
          <a:p>
            <a:r>
              <a:rPr lang="en-US" sz="2400" dirty="0" smtClean="0"/>
              <a:t>How?</a:t>
            </a:r>
          </a:p>
          <a:p>
            <a:pPr marL="457200" lvl="1" indent="0">
              <a:buNone/>
            </a:pPr>
            <a:endParaRPr lang="en-US" sz="2200" dirty="0"/>
          </a:p>
        </p:txBody>
      </p:sp>
      <p:sp>
        <p:nvSpPr>
          <p:cNvPr id="4" name="TextBox 3"/>
          <p:cNvSpPr txBox="1"/>
          <p:nvPr/>
        </p:nvSpPr>
        <p:spPr>
          <a:xfrm>
            <a:off x="9525" y="2971800"/>
            <a:ext cx="4343400" cy="1477328"/>
          </a:xfrm>
          <a:prstGeom prst="rect">
            <a:avLst/>
          </a:prstGeom>
          <a:noFill/>
        </p:spPr>
        <p:txBody>
          <a:bodyPr wrap="square" rtlCol="0">
            <a:spAutoFit/>
          </a:bodyPr>
          <a:lstStyle/>
          <a:p>
            <a:pPr lvl="1"/>
            <a:r>
              <a:rPr lang="en-US" sz="2400" b="1" dirty="0"/>
              <a:t>Point to point</a:t>
            </a:r>
            <a:r>
              <a:rPr lang="en-US" sz="2400" dirty="0"/>
              <a:t>: URL</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/v1</a:t>
            </a:r>
          </a:p>
          <a:p>
            <a:pPr lvl="2"/>
            <a:r>
              <a:rPr lang="en-US" sz="2400" dirty="0">
                <a:solidFill>
                  <a:schemeClr val="accent3">
                    <a:lumMod val="75000"/>
                  </a:schemeClr>
                </a:solidFill>
              </a:rPr>
              <a:t>/library-core/</a:t>
            </a:r>
            <a:r>
              <a:rPr lang="en-US" sz="2400" dirty="0" err="1">
                <a:solidFill>
                  <a:schemeClr val="accent3">
                    <a:lumMod val="75000"/>
                  </a:schemeClr>
                </a:solidFill>
              </a:rPr>
              <a:t>api</a:t>
            </a:r>
            <a:r>
              <a:rPr lang="en-US" sz="2400" dirty="0">
                <a:solidFill>
                  <a:schemeClr val="accent3">
                    <a:lumMod val="75000"/>
                  </a:schemeClr>
                </a:solidFill>
              </a:rPr>
              <a:t>/v2</a:t>
            </a:r>
          </a:p>
          <a:p>
            <a:endParaRPr lang="en-US" dirty="0"/>
          </a:p>
        </p:txBody>
      </p:sp>
      <p:sp>
        <p:nvSpPr>
          <p:cNvPr id="5" name="TextBox 4"/>
          <p:cNvSpPr txBox="1"/>
          <p:nvPr/>
        </p:nvSpPr>
        <p:spPr>
          <a:xfrm>
            <a:off x="4114800" y="2971800"/>
            <a:ext cx="8382000" cy="2554545"/>
          </a:xfrm>
          <a:prstGeom prst="rect">
            <a:avLst/>
          </a:prstGeom>
          <a:noFill/>
        </p:spPr>
        <p:txBody>
          <a:bodyPr wrap="square" rtlCol="0">
            <a:spAutoFit/>
          </a:bodyPr>
          <a:lstStyle/>
          <a:p>
            <a:pPr lvl="1"/>
            <a:r>
              <a:rPr lang="en-US" sz="2400" b="1" dirty="0"/>
              <a:t>Compatible:</a:t>
            </a:r>
          </a:p>
          <a:p>
            <a:pPr lvl="2"/>
            <a:r>
              <a:rPr lang="en-US" sz="2200" dirty="0" smtClean="0"/>
              <a:t>1. Query </a:t>
            </a:r>
            <a:r>
              <a:rPr lang="en-US" sz="2200" dirty="0"/>
              <a:t>parameter </a:t>
            </a:r>
            <a:r>
              <a:rPr lang="en-US" sz="2200" dirty="0">
                <a:solidFill>
                  <a:schemeClr val="accent3">
                    <a:lumMod val="75000"/>
                  </a:schemeClr>
                </a:solidFill>
              </a:rPr>
              <a:t>/</a:t>
            </a:r>
            <a:r>
              <a:rPr lang="en-US" sz="2200" dirty="0" err="1">
                <a:solidFill>
                  <a:schemeClr val="accent3">
                    <a:lumMod val="75000"/>
                  </a:schemeClr>
                </a:solidFill>
              </a:rPr>
              <a:t>api</a:t>
            </a:r>
            <a:r>
              <a:rPr lang="en-US" sz="2200" dirty="0">
                <a:solidFill>
                  <a:schemeClr val="accent3">
                    <a:lumMod val="75000"/>
                  </a:schemeClr>
                </a:solidFill>
              </a:rPr>
              <a:t>/</a:t>
            </a:r>
            <a:r>
              <a:rPr lang="en-US" sz="2200" dirty="0" err="1">
                <a:solidFill>
                  <a:schemeClr val="accent3">
                    <a:lumMod val="75000"/>
                  </a:schemeClr>
                </a:solidFill>
              </a:rPr>
              <a:t>People?api-version</a:t>
            </a:r>
            <a:r>
              <a:rPr lang="en-US" sz="2200" dirty="0">
                <a:solidFill>
                  <a:schemeClr val="accent3">
                    <a:lumMod val="75000"/>
                  </a:schemeClr>
                </a:solidFill>
              </a:rPr>
              <a:t>=1.0</a:t>
            </a:r>
          </a:p>
          <a:p>
            <a:pPr lvl="2"/>
            <a:r>
              <a:rPr lang="en-US" sz="2200" dirty="0" smtClean="0"/>
              <a:t>2. Custom </a:t>
            </a:r>
            <a:r>
              <a:rPr lang="en-US" sz="2200" dirty="0"/>
              <a:t>request header: </a:t>
            </a:r>
          </a:p>
          <a:p>
            <a:pPr lvl="2"/>
            <a:r>
              <a:rPr lang="en-US" sz="2200" dirty="0">
                <a:solidFill>
                  <a:schemeClr val="accent3">
                    <a:lumMod val="75000"/>
                  </a:schemeClr>
                </a:solidFill>
              </a:rPr>
              <a:t>	</a:t>
            </a:r>
            <a:r>
              <a:rPr lang="en-US" sz="2200" dirty="0" err="1">
                <a:solidFill>
                  <a:schemeClr val="accent3">
                    <a:lumMod val="75000"/>
                  </a:schemeClr>
                </a:solidFill>
              </a:rPr>
              <a:t>api</a:t>
            </a:r>
            <a:r>
              <a:rPr lang="en-US" sz="2200" dirty="0">
                <a:solidFill>
                  <a:schemeClr val="accent3">
                    <a:lumMod val="75000"/>
                  </a:schemeClr>
                </a:solidFill>
              </a:rPr>
              <a:t>-version: 2</a:t>
            </a:r>
          </a:p>
          <a:p>
            <a:pPr lvl="2"/>
            <a:r>
              <a:rPr lang="en-US" sz="2200" dirty="0" smtClean="0"/>
              <a:t>3. Accepted </a:t>
            </a:r>
            <a:r>
              <a:rPr lang="en-US" sz="2200" dirty="0"/>
              <a:t>header:</a:t>
            </a:r>
            <a:r>
              <a:rPr lang="en-US" sz="2400" dirty="0"/>
              <a:t> (Content negotiation)</a:t>
            </a:r>
          </a:p>
          <a:p>
            <a:pPr lvl="2"/>
            <a:r>
              <a:rPr lang="en-US" sz="2400" dirty="0">
                <a:solidFill>
                  <a:schemeClr val="accent3">
                    <a:lumMod val="75000"/>
                  </a:schemeClr>
                </a:solidFill>
              </a:rPr>
              <a:t>	</a:t>
            </a:r>
            <a:r>
              <a:rPr lang="en-US" sz="2200" dirty="0">
                <a:solidFill>
                  <a:schemeClr val="accent3">
                    <a:lumMod val="75000"/>
                  </a:schemeClr>
                </a:solidFill>
              </a:rPr>
              <a:t>Accept: application/vnd.haveibeenpwned.v2+json</a:t>
            </a:r>
          </a:p>
          <a:p>
            <a:pPr lvl="2"/>
            <a:r>
              <a:rPr lang="en-US" sz="2200" dirty="0" smtClean="0"/>
              <a:t>4. Continuous </a:t>
            </a:r>
            <a:r>
              <a:rPr lang="en-US" sz="2200" dirty="0"/>
              <a:t>versioning</a:t>
            </a:r>
            <a:endParaRPr lang="en-US" dirty="0"/>
          </a:p>
        </p:txBody>
      </p:sp>
    </p:spTree>
    <p:extLst>
      <p:ext uri="{BB962C8B-B14F-4D97-AF65-F5344CB8AC3E}">
        <p14:creationId xmlns:p14="http://schemas.microsoft.com/office/powerpoint/2010/main" val="130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68291"/>
            <a:ext cx="10210800" cy="6237594"/>
          </a:xfrm>
          <a:prstGeom prst="rect">
            <a:avLst/>
          </a:prstGeom>
        </p:spPr>
      </p:pic>
      <p:sp>
        <p:nvSpPr>
          <p:cNvPr id="6" name="TextBox 5"/>
          <p:cNvSpPr txBox="1"/>
          <p:nvPr/>
        </p:nvSpPr>
        <p:spPr>
          <a:xfrm>
            <a:off x="0" y="0"/>
            <a:ext cx="1981200" cy="461665"/>
          </a:xfrm>
          <a:prstGeom prst="rect">
            <a:avLst/>
          </a:prstGeom>
          <a:noFill/>
        </p:spPr>
        <p:txBody>
          <a:bodyPr wrap="square" rtlCol="0">
            <a:spAutoFit/>
          </a:bodyPr>
          <a:lstStyle/>
          <a:p>
            <a:r>
              <a:rPr lang="en-US" sz="2400" i="1" dirty="0">
                <a:solidFill>
                  <a:srgbClr val="02A9F7"/>
                </a:solidFill>
              </a:rPr>
              <a:t>Point to point</a:t>
            </a:r>
          </a:p>
        </p:txBody>
      </p:sp>
      <p:sp>
        <p:nvSpPr>
          <p:cNvPr id="2" name="TextBox 1"/>
          <p:cNvSpPr txBox="1"/>
          <p:nvPr/>
        </p:nvSpPr>
        <p:spPr>
          <a:xfrm>
            <a:off x="6647793" y="5372564"/>
            <a:ext cx="3791607" cy="1314271"/>
          </a:xfrm>
          <a:prstGeom prst="rect">
            <a:avLst/>
          </a:prstGeom>
          <a:solidFill>
            <a:schemeClr val="accent5">
              <a:lumMod val="20000"/>
              <a:lumOff val="80000"/>
            </a:schemeClr>
          </a:solidFill>
        </p:spPr>
        <p:txBody>
          <a:bodyPr wrap="square" rtlCol="0">
            <a:noAutofit/>
          </a:bodyPr>
          <a:lstStyle/>
          <a:p>
            <a:r>
              <a:rPr lang="en-US" sz="2400" i="1" dirty="0" smtClean="0">
                <a:solidFill>
                  <a:srgbClr val="FFC000"/>
                </a:solidFill>
              </a:rPr>
              <a:t>DevOps</a:t>
            </a:r>
            <a:endParaRPr lang="en-US" sz="2400" i="1" dirty="0">
              <a:solidFill>
                <a:srgbClr val="FFC000"/>
              </a:solidFill>
            </a:endParaRPr>
          </a:p>
          <a:p>
            <a:r>
              <a:rPr lang="en-US" sz="2400" i="1" dirty="0" smtClean="0">
                <a:solidFill>
                  <a:srgbClr val="FFC000"/>
                </a:solidFill>
              </a:rPr>
              <a:t>Footprints</a:t>
            </a:r>
          </a:p>
          <a:p>
            <a:r>
              <a:rPr lang="en-US" sz="2400" i="1" dirty="0" smtClean="0">
                <a:solidFill>
                  <a:srgbClr val="FFC000"/>
                </a:solidFill>
              </a:rPr>
              <a:t>Maintenance</a:t>
            </a:r>
            <a:endParaRPr lang="en-US" sz="2400" i="1" dirty="0">
              <a:solidFill>
                <a:srgbClr val="FFC000"/>
              </a:solidFill>
            </a:endParaRPr>
          </a:p>
        </p:txBody>
      </p:sp>
      <p:cxnSp>
        <p:nvCxnSpPr>
          <p:cNvPr id="7" name="Straight Arrow Connector 6"/>
          <p:cNvCxnSpPr/>
          <p:nvPr/>
        </p:nvCxnSpPr>
        <p:spPr>
          <a:xfrm flipH="1">
            <a:off x="1447800" y="468291"/>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flipH="1">
            <a:off x="2743200" y="4117459"/>
            <a:ext cx="7696200" cy="1200329"/>
          </a:xfrm>
          <a:prstGeom prst="rect">
            <a:avLst/>
          </a:prstGeom>
          <a:solidFill>
            <a:srgbClr val="02A9F7"/>
          </a:solidFill>
        </p:spPr>
        <p:txBody>
          <a:bodyPr wrap="square" rtlCol="0">
            <a:spAutoFit/>
          </a:bodyPr>
          <a:lstStyle/>
          <a:p>
            <a:pPr lvl="1"/>
            <a:r>
              <a:rPr lang="en-US" sz="2400" dirty="0" smtClean="0"/>
              <a:t>URLs:</a:t>
            </a:r>
            <a:endParaRPr lang="en-US" sz="2400" dirty="0"/>
          </a:p>
          <a:p>
            <a:pPr lvl="2"/>
            <a:r>
              <a:rPr lang="en-US" sz="2400" dirty="0">
                <a:solidFill>
                  <a:schemeClr val="bg1"/>
                </a:solidFill>
              </a:rPr>
              <a:t>https</a:t>
            </a:r>
            <a:r>
              <a:rPr lang="en-US" sz="2400" dirty="0" smtClean="0">
                <a:solidFill>
                  <a:schemeClr val="bg1"/>
                </a:solidFill>
              </a:rPr>
              <a:t>://www.googleapis.com/blogger/</a:t>
            </a:r>
            <a:r>
              <a:rPr lang="en-US" sz="2400" b="1" u="sng" dirty="0" smtClean="0">
                <a:solidFill>
                  <a:schemeClr val="bg1"/>
                </a:solidFill>
              </a:rPr>
              <a:t>v2</a:t>
            </a:r>
            <a:r>
              <a:rPr lang="en-US" sz="2400" dirty="0" smtClean="0">
                <a:solidFill>
                  <a:schemeClr val="bg1"/>
                </a:solidFill>
              </a:rPr>
              <a:t>/blogs/...</a:t>
            </a:r>
            <a:endParaRPr lang="en-US" sz="2400" dirty="0">
              <a:solidFill>
                <a:schemeClr val="bg1"/>
              </a:solidFill>
            </a:endParaRPr>
          </a:p>
          <a:p>
            <a:pPr lvl="2"/>
            <a:r>
              <a:rPr lang="en-US" sz="2400" dirty="0" smtClean="0">
                <a:solidFill>
                  <a:schemeClr val="bg1"/>
                </a:solidFill>
              </a:rPr>
              <a:t>https://www.googleapis.com/blogger/</a:t>
            </a:r>
            <a:r>
              <a:rPr lang="en-US" sz="2400" b="1" u="sng" dirty="0" smtClean="0">
                <a:solidFill>
                  <a:schemeClr val="bg1"/>
                </a:solidFill>
              </a:rPr>
              <a:t>v3</a:t>
            </a:r>
            <a:r>
              <a:rPr lang="en-US" sz="2400" dirty="0" smtClean="0">
                <a:solidFill>
                  <a:schemeClr val="bg1"/>
                </a:solidFill>
              </a:rPr>
              <a:t>/blogs</a:t>
            </a:r>
            <a:r>
              <a:rPr lang="en-US" sz="2400" dirty="0">
                <a:solidFill>
                  <a:schemeClr val="bg1"/>
                </a:solidFill>
              </a:rPr>
              <a:t>/...</a:t>
            </a:r>
          </a:p>
        </p:txBody>
      </p:sp>
      <p:cxnSp>
        <p:nvCxnSpPr>
          <p:cNvPr id="10" name="Straight Arrow Connector 9"/>
          <p:cNvCxnSpPr/>
          <p:nvPr/>
        </p:nvCxnSpPr>
        <p:spPr>
          <a:xfrm flipH="1">
            <a:off x="1447800" y="4117459"/>
            <a:ext cx="685800" cy="141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3905022"/>
            <a:ext cx="0" cy="608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469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50" y="1447800"/>
            <a:ext cx="11870850" cy="5410200"/>
          </a:xfrm>
          <a:prstGeom prst="rect">
            <a:avLst/>
          </a:prstGeom>
        </p:spPr>
      </p:pic>
      <p:sp>
        <p:nvSpPr>
          <p:cNvPr id="5" name="TextBox 4"/>
          <p:cNvSpPr txBox="1"/>
          <p:nvPr/>
        </p:nvSpPr>
        <p:spPr>
          <a:xfrm flipH="1">
            <a:off x="0" y="838200"/>
            <a:ext cx="7848600" cy="609600"/>
          </a:xfrm>
          <a:prstGeom prst="rect">
            <a:avLst/>
          </a:prstGeom>
          <a:solidFill>
            <a:srgbClr val="02A9F7"/>
          </a:solidFill>
        </p:spPr>
        <p:txBody>
          <a:bodyPr wrap="none" lIns="0" tIns="0" rIns="91440" bIns="0" rtlCol="0" anchor="ctr">
            <a:noAutofit/>
          </a:bodyPr>
          <a:lstStyle/>
          <a:p>
            <a:pPr lvl="2" algn="r"/>
            <a:r>
              <a:rPr lang="en-US" sz="2200" dirty="0" smtClean="0"/>
              <a:t>Accepted </a:t>
            </a:r>
            <a:r>
              <a:rPr lang="en-US" sz="2200" dirty="0"/>
              <a:t>header:</a:t>
            </a:r>
            <a:r>
              <a:rPr lang="en-US" sz="2400" dirty="0"/>
              <a:t> </a:t>
            </a:r>
            <a:r>
              <a:rPr lang="en-US" sz="2400" dirty="0" smtClean="0">
                <a:solidFill>
                  <a:schemeClr val="bg1"/>
                </a:solidFill>
              </a:rPr>
              <a:t>Accept</a:t>
            </a:r>
            <a:r>
              <a:rPr lang="en-US" sz="2400" dirty="0">
                <a:solidFill>
                  <a:schemeClr val="bg1"/>
                </a:solidFill>
              </a:rPr>
              <a:t>: </a:t>
            </a:r>
            <a:r>
              <a:rPr lang="en-US" sz="2400" dirty="0" smtClean="0">
                <a:solidFill>
                  <a:schemeClr val="bg1"/>
                </a:solidFill>
              </a:rPr>
              <a:t>application/vnd.github.v3+json</a:t>
            </a:r>
          </a:p>
        </p:txBody>
      </p:sp>
      <p:sp>
        <p:nvSpPr>
          <p:cNvPr id="6" name="TextBox 5"/>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7" name="TextBox 6"/>
          <p:cNvSpPr txBox="1"/>
          <p:nvPr/>
        </p:nvSpPr>
        <p:spPr>
          <a:xfrm>
            <a:off x="7315200" y="5334001"/>
            <a:ext cx="4876800" cy="1524000"/>
          </a:xfrm>
          <a:prstGeom prst="rect">
            <a:avLst/>
          </a:prstGeom>
          <a:solidFill>
            <a:schemeClr val="accent5">
              <a:lumMod val="20000"/>
              <a:lumOff val="80000"/>
            </a:schemeClr>
          </a:solidFill>
        </p:spPr>
        <p:txBody>
          <a:bodyPr wrap="square" rtlCol="0">
            <a:noAutofit/>
          </a:bodyPr>
          <a:lstStyle>
            <a:defPPr>
              <a:defRPr lang="en-US"/>
            </a:defPPr>
            <a:lvl1pPr>
              <a:defRPr sz="2400" i="1">
                <a:solidFill>
                  <a:srgbClr val="FFC000"/>
                </a:solidFill>
              </a:defRPr>
            </a:lvl1pPr>
          </a:lstStyle>
          <a:p>
            <a:r>
              <a:rPr lang="en-US" dirty="0"/>
              <a:t>Consumer’s </a:t>
            </a:r>
            <a:r>
              <a:rPr lang="en-US" dirty="0" smtClean="0"/>
              <a:t>effort</a:t>
            </a:r>
            <a:br>
              <a:rPr lang="en-US" dirty="0" smtClean="0"/>
            </a:br>
            <a:r>
              <a:rPr lang="en-US" dirty="0" smtClean="0"/>
              <a:t>Not calling directly from browser</a:t>
            </a:r>
          </a:p>
          <a:p>
            <a:r>
              <a:rPr lang="en-US" dirty="0" smtClean="0"/>
              <a:t>Not easy to test</a:t>
            </a:r>
            <a:endParaRPr lang="en-US" dirty="0"/>
          </a:p>
        </p:txBody>
      </p:sp>
    </p:spTree>
    <p:extLst>
      <p:ext uri="{BB962C8B-B14F-4D97-AF65-F5344CB8AC3E}">
        <p14:creationId xmlns:p14="http://schemas.microsoft.com/office/powerpoint/2010/main" val="37860572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772"/>
          <a:stretch/>
        </p:blipFill>
        <p:spPr>
          <a:xfrm>
            <a:off x="0" y="1447800"/>
            <a:ext cx="12192000" cy="5169514"/>
          </a:xfrm>
          <a:prstGeom prst="rect">
            <a:avLst/>
          </a:prstGeom>
        </p:spPr>
      </p:pic>
      <p:sp>
        <p:nvSpPr>
          <p:cNvPr id="6" name="TextBox 5"/>
          <p:cNvSpPr txBox="1"/>
          <p:nvPr/>
        </p:nvSpPr>
        <p:spPr>
          <a:xfrm flipH="1">
            <a:off x="0" y="642068"/>
            <a:ext cx="4114800" cy="430887"/>
          </a:xfrm>
          <a:prstGeom prst="rect">
            <a:avLst/>
          </a:prstGeom>
          <a:solidFill>
            <a:srgbClr val="02A9F7"/>
          </a:solidFill>
        </p:spPr>
        <p:txBody>
          <a:bodyPr wrap="square" rtlCol="0">
            <a:spAutoFit/>
          </a:bodyPr>
          <a:lstStyle/>
          <a:p>
            <a:pPr lvl="2"/>
            <a:r>
              <a:rPr lang="en-US" sz="2200" dirty="0"/>
              <a:t>Continuous versioning</a:t>
            </a:r>
          </a:p>
        </p:txBody>
      </p:sp>
      <p:sp>
        <p:nvSpPr>
          <p:cNvPr id="5" name="TextBox 4"/>
          <p:cNvSpPr txBox="1"/>
          <p:nvPr/>
        </p:nvSpPr>
        <p:spPr>
          <a:xfrm>
            <a:off x="0" y="0"/>
            <a:ext cx="1981200" cy="461665"/>
          </a:xfrm>
          <a:prstGeom prst="rect">
            <a:avLst/>
          </a:prstGeom>
          <a:noFill/>
        </p:spPr>
        <p:txBody>
          <a:bodyPr wrap="square" rtlCol="0">
            <a:spAutoFit/>
          </a:bodyPr>
          <a:lstStyle/>
          <a:p>
            <a:r>
              <a:rPr lang="en-US" sz="2400" i="1" dirty="0" smtClean="0">
                <a:solidFill>
                  <a:srgbClr val="02A9F7"/>
                </a:solidFill>
              </a:rPr>
              <a:t>Compatible</a:t>
            </a:r>
            <a:endParaRPr lang="en-US" sz="2400" i="1" dirty="0">
              <a:solidFill>
                <a:srgbClr val="02A9F7"/>
              </a:solidFill>
            </a:endParaRPr>
          </a:p>
        </p:txBody>
      </p:sp>
      <p:sp>
        <p:nvSpPr>
          <p:cNvPr id="2" name="TextBox 1"/>
          <p:cNvSpPr txBox="1"/>
          <p:nvPr/>
        </p:nvSpPr>
        <p:spPr>
          <a:xfrm>
            <a:off x="8305801" y="4953000"/>
            <a:ext cx="3886200" cy="842665"/>
          </a:xfrm>
          <a:prstGeom prst="rect">
            <a:avLst/>
          </a:prstGeom>
          <a:solidFill>
            <a:schemeClr val="accent5">
              <a:lumMod val="20000"/>
              <a:lumOff val="80000"/>
            </a:schemeClr>
          </a:solidFill>
        </p:spPr>
        <p:txBody>
          <a:bodyPr wrap="square" rtlCol="0" anchor="ctr">
            <a:noAutofit/>
          </a:bodyPr>
          <a:lstStyle/>
          <a:p>
            <a:r>
              <a:rPr lang="en-US" sz="2400" i="1" dirty="0">
                <a:solidFill>
                  <a:srgbClr val="FFC000"/>
                </a:solidFill>
              </a:rPr>
              <a:t>Engineering</a:t>
            </a:r>
            <a:r>
              <a:rPr lang="en-US" dirty="0" smtClean="0"/>
              <a:t> </a:t>
            </a:r>
            <a:r>
              <a:rPr lang="en-US" sz="2400" i="1" dirty="0" smtClean="0">
                <a:solidFill>
                  <a:srgbClr val="FFC000"/>
                </a:solidFill>
              </a:rPr>
              <a:t>awareness</a:t>
            </a:r>
            <a:endParaRPr lang="en-US" sz="2400" i="1" dirty="0">
              <a:solidFill>
                <a:srgbClr val="FFC000"/>
              </a:solidFill>
            </a:endParaRPr>
          </a:p>
        </p:txBody>
      </p:sp>
    </p:spTree>
    <p:extLst>
      <p:ext uri="{BB962C8B-B14F-4D97-AF65-F5344CB8AC3E}">
        <p14:creationId xmlns:p14="http://schemas.microsoft.com/office/powerpoint/2010/main" val="3606838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Benefit</a:t>
            </a:r>
          </a:p>
        </p:txBody>
      </p:sp>
      <p:sp>
        <p:nvSpPr>
          <p:cNvPr id="5" name="Text Placeholder 4"/>
          <p:cNvSpPr>
            <a:spLocks noGrp="1"/>
          </p:cNvSpPr>
          <p:nvPr>
            <p:ph type="body" sz="quarter" idx="11"/>
          </p:nvPr>
        </p:nvSpPr>
        <p:spPr>
          <a:xfrm>
            <a:off x="2947035" y="1474470"/>
            <a:ext cx="6298565" cy="4906645"/>
          </a:xfrm>
        </p:spPr>
        <p:txBody>
          <a:bodyPr/>
          <a:lstStyle/>
          <a:p>
            <a:pPr algn="l">
              <a:lnSpc>
                <a:spcPct val="200000"/>
              </a:lnSpc>
              <a:buFont typeface="Wingdings" panose="05000000000000000000" charset="0"/>
              <a:buChar char="ü"/>
            </a:pPr>
            <a:r>
              <a:rPr lang="en-US" sz="2340" b="1"/>
              <a:t> Reliable configuration </a:t>
            </a:r>
          </a:p>
          <a:p>
            <a:pPr algn="l">
              <a:lnSpc>
                <a:spcPct val="200000"/>
              </a:lnSpc>
              <a:buFont typeface="Wingdings" panose="05000000000000000000" charset="0"/>
              <a:buChar char="ü"/>
            </a:pPr>
            <a:r>
              <a:rPr lang="en-US" sz="2340" b="1"/>
              <a:t> Strong Encapsulation</a:t>
            </a:r>
          </a:p>
          <a:p>
            <a:pPr algn="l">
              <a:lnSpc>
                <a:spcPct val="200000"/>
              </a:lnSpc>
              <a:buFont typeface="Wingdings" panose="05000000000000000000" charset="0"/>
              <a:buChar char="ü"/>
            </a:pPr>
            <a:r>
              <a:rPr lang="en-US" sz="2335" b="1">
                <a:sym typeface="+mn-ea"/>
              </a:rPr>
              <a:t> Maintainability &amp; reusability</a:t>
            </a:r>
          </a:p>
          <a:p>
            <a:pPr algn="l">
              <a:lnSpc>
                <a:spcPct val="200000"/>
              </a:lnSpc>
              <a:buFont typeface="Wingdings" panose="05000000000000000000" charset="0"/>
              <a:buChar char="ü"/>
            </a:pPr>
            <a:r>
              <a:rPr lang="en-US" sz="2340" b="1"/>
              <a:t> Scalability &amp; performance</a:t>
            </a:r>
          </a:p>
          <a:p>
            <a:pPr algn="l">
              <a:lnSpc>
                <a:spcPct val="200000"/>
              </a:lnSpc>
              <a:buFont typeface="Wingdings" panose="05000000000000000000" charset="0"/>
              <a:buChar char="ü"/>
            </a:pPr>
            <a:r>
              <a:rPr lang="en-US" sz="2335" b="1">
                <a:sym typeface="+mn-ea"/>
              </a:rPr>
              <a:t> Module path vs classpath</a:t>
            </a:r>
            <a:endParaRPr lang="en-US" sz="2340" b="1"/>
          </a:p>
        </p:txBody>
      </p:sp>
      <p:sp>
        <p:nvSpPr>
          <p:cNvPr id="6" name="Text Placeholder 4"/>
          <p:cNvSpPr>
            <a:spLocks noGrp="1"/>
          </p:cNvSpPr>
          <p:nvPr/>
        </p:nvSpPr>
        <p:spPr>
          <a:xfrm>
            <a:off x="3239135"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t>Classpath Hell</a:t>
            </a:r>
          </a:p>
          <a:p>
            <a:pPr algn="l">
              <a:lnSpc>
                <a:spcPct val="80000"/>
              </a:lnSpc>
              <a:buFont typeface="Wingdings" panose="05000000000000000000" charset="0"/>
              <a:buChar char="§"/>
            </a:pPr>
            <a:r>
              <a:rPr lang="en-US" sz="1800">
                <a:sym typeface="+mn-ea"/>
              </a:rPr>
              <a:t>NoClassDefFoundError</a:t>
            </a:r>
            <a:endParaRPr lang="en-US" sz="1800"/>
          </a:p>
        </p:txBody>
      </p:sp>
      <p:sp>
        <p:nvSpPr>
          <p:cNvPr id="9" name="Text Placeholder 4"/>
          <p:cNvSpPr>
            <a:spLocks noGrp="1"/>
          </p:cNvSpPr>
          <p:nvPr/>
        </p:nvSpPr>
        <p:spPr>
          <a:xfrm>
            <a:off x="6216650" y="5657850"/>
            <a:ext cx="2977515" cy="64706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buFont typeface="Wingdings" panose="05000000000000000000" charset="0"/>
              <a:buChar char="§"/>
            </a:pPr>
            <a:r>
              <a:rPr lang="en-US" sz="1800">
                <a:sym typeface="+mn-ea"/>
              </a:rPr>
              <a:t>Version conflict</a:t>
            </a:r>
            <a:endParaRPr lang="en-US" sz="1800"/>
          </a:p>
          <a:p>
            <a:pPr algn="l">
              <a:lnSpc>
                <a:spcPct val="80000"/>
              </a:lnSpc>
              <a:buFont typeface="Wingdings" panose="05000000000000000000" charset="0"/>
              <a:buChar char="§"/>
            </a:pPr>
            <a:r>
              <a:rPr lang="en-US" sz="1800"/>
              <a:t>Shadowing</a:t>
            </a:r>
          </a:p>
        </p:txBody>
      </p:sp>
    </p:spTree>
    <p:extLst>
      <p:ext uri="{BB962C8B-B14F-4D97-AF65-F5344CB8AC3E}">
        <p14:creationId xmlns:p14="http://schemas.microsoft.com/office/powerpoint/2010/main" val="34331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heckerboard(across)">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Which way is better?</a:t>
            </a:r>
            <a:endParaRPr lang="en-US" dirty="0"/>
          </a:p>
        </p:txBody>
      </p:sp>
      <p:sp>
        <p:nvSpPr>
          <p:cNvPr id="3" name="Text Placeholder 2"/>
          <p:cNvSpPr>
            <a:spLocks noGrp="1"/>
          </p:cNvSpPr>
          <p:nvPr>
            <p:ph type="body" sz="quarter" idx="11"/>
          </p:nvPr>
        </p:nvSpPr>
        <p:spPr/>
        <p:txBody>
          <a:bodyPr/>
          <a:lstStyle/>
          <a:p>
            <a:r>
              <a:rPr lang="en-US" dirty="0" smtClean="0"/>
              <a:t>Product need</a:t>
            </a:r>
          </a:p>
          <a:p>
            <a:r>
              <a:rPr lang="en-US" dirty="0" smtClean="0"/>
              <a:t>Business motives</a:t>
            </a:r>
          </a:p>
          <a:p>
            <a:r>
              <a:rPr lang="en-US" dirty="0" smtClean="0"/>
              <a:t>Vision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2473" y="0"/>
            <a:ext cx="6239527" cy="6858000"/>
          </a:xfrm>
          <a:prstGeom prst="rect">
            <a:avLst/>
          </a:prstGeom>
        </p:spPr>
      </p:pic>
    </p:spTree>
    <p:extLst>
      <p:ext uri="{BB962C8B-B14F-4D97-AF65-F5344CB8AC3E}">
        <p14:creationId xmlns:p14="http://schemas.microsoft.com/office/powerpoint/2010/main" val="35929387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457200"/>
            <a:ext cx="10515600" cy="1139825"/>
          </a:xfrm>
        </p:spPr>
        <p:txBody>
          <a:bodyPr/>
          <a:lstStyle/>
          <a:p>
            <a:r>
              <a:rPr lang="en-US" dirty="0" smtClean="0"/>
              <a:t>Back-end business domain: library</a:t>
            </a:r>
          </a:p>
          <a:p>
            <a:r>
              <a:rPr lang="en-US" dirty="0" smtClean="0">
                <a:hlinkClick r:id="rId3"/>
              </a:rPr>
              <a:t>swagger-</a:t>
            </a:r>
            <a:r>
              <a:rPr lang="en-US" dirty="0" err="1" smtClean="0">
                <a:hlinkClick r:id="rId3"/>
              </a:rPr>
              <a:t>ui</a:t>
            </a:r>
            <a:r>
              <a:rPr lang="en-US" dirty="0" smtClean="0">
                <a:hlinkClick r:id="rId3"/>
              </a:rPr>
              <a:t> link</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7017" b="4700"/>
          <a:stretch/>
        </p:blipFill>
        <p:spPr>
          <a:xfrm>
            <a:off x="0" y="1981200"/>
            <a:ext cx="12192000" cy="4724400"/>
          </a:xfrm>
          <a:prstGeom prst="rect">
            <a:avLst/>
          </a:prstGeom>
        </p:spPr>
      </p:pic>
    </p:spTree>
    <p:extLst>
      <p:ext uri="{BB962C8B-B14F-4D97-AF65-F5344CB8AC3E}">
        <p14:creationId xmlns:p14="http://schemas.microsoft.com/office/powerpoint/2010/main" val="550301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929640" y="1981201"/>
            <a:ext cx="10515600" cy="609600"/>
          </a:xfrm>
        </p:spPr>
        <p:txBody>
          <a:bodyPr/>
          <a:lstStyle/>
          <a:p>
            <a:r>
              <a:rPr lang="en-US" dirty="0" smtClean="0"/>
              <a:t>How many exercises?</a:t>
            </a:r>
            <a:endParaRPr lang="en-US" dirty="0"/>
          </a:p>
        </p:txBody>
      </p:sp>
      <p:sp>
        <p:nvSpPr>
          <p:cNvPr id="3" name="Text Placeholder 2"/>
          <p:cNvSpPr>
            <a:spLocks noGrp="1"/>
          </p:cNvSpPr>
          <p:nvPr>
            <p:ph type="body" sz="quarter" idx="11"/>
          </p:nvPr>
        </p:nvSpPr>
        <p:spPr>
          <a:xfrm>
            <a:off x="864767" y="2636759"/>
            <a:ext cx="10515600" cy="2590800"/>
          </a:xfrm>
        </p:spPr>
        <p:txBody>
          <a:bodyPr/>
          <a:lstStyle/>
          <a:p>
            <a:r>
              <a:rPr lang="en-US" dirty="0" smtClean="0"/>
              <a:t>Apply JPMS </a:t>
            </a:r>
          </a:p>
          <a:p>
            <a:r>
              <a:rPr lang="en-US" dirty="0" smtClean="0"/>
              <a:t>Analyze application behavior using ELK</a:t>
            </a:r>
          </a:p>
          <a:p>
            <a:r>
              <a:rPr lang="en-US" dirty="0" smtClean="0"/>
              <a:t>Apply Future interface for calling external resources</a:t>
            </a:r>
          </a:p>
          <a:p>
            <a:r>
              <a:rPr lang="en-US" dirty="0" smtClean="0"/>
              <a:t>Apply </a:t>
            </a:r>
            <a:r>
              <a:rPr lang="en-US" dirty="0" err="1" smtClean="0"/>
              <a:t>GraphQL</a:t>
            </a:r>
            <a:endParaRPr lang="en-US" dirty="0" smtClean="0"/>
          </a:p>
          <a:p>
            <a:r>
              <a:rPr lang="en-US" dirty="0" smtClean="0"/>
              <a:t>Support multiple API versions</a:t>
            </a:r>
          </a:p>
          <a:p>
            <a:r>
              <a:rPr lang="en-US" dirty="0" smtClean="0"/>
              <a:t>Reducing boilerplate code</a:t>
            </a:r>
          </a:p>
          <a:p>
            <a:r>
              <a:rPr lang="en-US" dirty="0" smtClean="0"/>
              <a:t>…</a:t>
            </a:r>
            <a:endParaRPr lang="en-US" dirty="0"/>
          </a:p>
        </p:txBody>
      </p:sp>
      <p:sp>
        <p:nvSpPr>
          <p:cNvPr id="4" name="Content Placeholder 1"/>
          <p:cNvSpPr txBox="1">
            <a:spLocks/>
          </p:cNvSpPr>
          <p:nvPr/>
        </p:nvSpPr>
        <p:spPr>
          <a:xfrm>
            <a:off x="914400" y="327183"/>
            <a:ext cx="10515600" cy="5699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to make V2?</a:t>
            </a:r>
            <a:endParaRPr lang="en-US" dirty="0"/>
          </a:p>
        </p:txBody>
      </p:sp>
      <p:sp>
        <p:nvSpPr>
          <p:cNvPr id="5" name="Text Placeholder 2"/>
          <p:cNvSpPr txBox="1">
            <a:spLocks/>
          </p:cNvSpPr>
          <p:nvPr/>
        </p:nvSpPr>
        <p:spPr>
          <a:xfrm>
            <a:off x="891540" y="985362"/>
            <a:ext cx="10515600" cy="99584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Do not modify /master branch</a:t>
            </a:r>
          </a:p>
          <a:p>
            <a:r>
              <a:rPr lang="en-US" dirty="0" smtClean="0"/>
              <a:t>Make a new branch(</a:t>
            </a:r>
            <a:r>
              <a:rPr lang="en-US" dirty="0" err="1" smtClean="0"/>
              <a:t>es</a:t>
            </a:r>
            <a:r>
              <a:rPr lang="en-US" dirty="0" smtClean="0"/>
              <a:t>) for your chosen exercise</a:t>
            </a:r>
            <a:endParaRPr lang="en-US" dirty="0"/>
          </a:p>
        </p:txBody>
      </p:sp>
      <p:sp>
        <p:nvSpPr>
          <p:cNvPr id="6" name="Content Placeholder 1"/>
          <p:cNvSpPr txBox="1">
            <a:spLocks/>
          </p:cNvSpPr>
          <p:nvPr/>
        </p:nvSpPr>
        <p:spPr>
          <a:xfrm>
            <a:off x="914400" y="5562601"/>
            <a:ext cx="10515600" cy="6095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How many exercises have to be finished?</a:t>
            </a:r>
            <a:endParaRPr lang="en-US" dirty="0"/>
          </a:p>
        </p:txBody>
      </p:sp>
      <p:sp>
        <p:nvSpPr>
          <p:cNvPr id="7" name="Rectangle 6"/>
          <p:cNvSpPr/>
          <p:nvPr/>
        </p:nvSpPr>
        <p:spPr>
          <a:xfrm>
            <a:off x="864767" y="6137910"/>
            <a:ext cx="6629400" cy="369332"/>
          </a:xfrm>
          <a:prstGeom prst="rect">
            <a:avLst/>
          </a:prstGeom>
        </p:spPr>
        <p:txBody>
          <a:bodyPr wrap="square">
            <a:spAutoFit/>
          </a:bodyPr>
          <a:lstStyle/>
          <a:p>
            <a:pPr marL="228600" indent="-228600">
              <a:lnSpc>
                <a:spcPct val="90000"/>
              </a:lnSpc>
              <a:spcBef>
                <a:spcPts val="1000"/>
              </a:spcBef>
              <a:buClr>
                <a:schemeClr val="accent1"/>
              </a:buClr>
              <a:buFont typeface="Arial" panose="020B0604020202020204" pitchFamily="34" charset="0"/>
              <a:buChar char="•"/>
            </a:pPr>
            <a:r>
              <a:rPr lang="en-US" sz="2000" dirty="0"/>
              <a:t>Your team decision</a:t>
            </a:r>
          </a:p>
        </p:txBody>
      </p:sp>
    </p:spTree>
    <p:extLst>
      <p:ext uri="{BB962C8B-B14F-4D97-AF65-F5344CB8AC3E}">
        <p14:creationId xmlns:p14="http://schemas.microsoft.com/office/powerpoint/2010/main" val="324772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Checklist for V2(s)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76200"/>
            <a:ext cx="5640658" cy="6858000"/>
          </a:xfrm>
          <a:prstGeom prst="rect">
            <a:avLst/>
          </a:prstGeom>
        </p:spPr>
      </p:pic>
      <p:sp>
        <p:nvSpPr>
          <p:cNvPr id="6" name="TextBox 5"/>
          <p:cNvSpPr txBox="1"/>
          <p:nvPr/>
        </p:nvSpPr>
        <p:spPr>
          <a:xfrm>
            <a:off x="0" y="5638800"/>
            <a:ext cx="6934200" cy="914400"/>
          </a:xfrm>
          <a:prstGeom prst="rect">
            <a:avLst/>
          </a:prstGeom>
          <a:noFill/>
        </p:spPr>
        <p:txBody>
          <a:bodyPr wrap="square" rtlCol="0">
            <a:noAutofit/>
          </a:bodyPr>
          <a:lstStyle/>
          <a:p>
            <a:r>
              <a:rPr lang="en-US" sz="2800" dirty="0" smtClean="0">
                <a:solidFill>
                  <a:srgbClr val="2F6DB8"/>
                </a:solidFill>
              </a:rPr>
              <a:t>Please stay in touch with your supporters</a:t>
            </a:r>
            <a:endParaRPr lang="en-US" sz="2800" dirty="0">
              <a:solidFill>
                <a:srgbClr val="2F6DB8"/>
              </a:solidFill>
            </a:endParaRPr>
          </a:p>
        </p:txBody>
      </p:sp>
    </p:spTree>
    <p:extLst>
      <p:ext uri="{BB962C8B-B14F-4D97-AF65-F5344CB8AC3E}">
        <p14:creationId xmlns:p14="http://schemas.microsoft.com/office/powerpoint/2010/main" val="34760948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other Hypes</a:t>
            </a:r>
            <a:endParaRPr lang="en-US" dirty="0"/>
          </a:p>
        </p:txBody>
      </p:sp>
      <p:sp>
        <p:nvSpPr>
          <p:cNvPr id="3" name="Text Placeholder 2"/>
          <p:cNvSpPr>
            <a:spLocks noGrp="1"/>
          </p:cNvSpPr>
          <p:nvPr>
            <p:ph type="body" sz="quarter" idx="11"/>
          </p:nvPr>
        </p:nvSpPr>
        <p:spPr/>
        <p:txBody>
          <a:bodyPr/>
          <a:lstStyle/>
          <a:p>
            <a:r>
              <a:rPr lang="en-US" dirty="0" smtClean="0"/>
              <a:t>Open JDK</a:t>
            </a:r>
          </a:p>
          <a:p>
            <a:r>
              <a:rPr lang="en-US" dirty="0" smtClean="0"/>
              <a:t>Jakarta EE</a:t>
            </a:r>
          </a:p>
          <a:p>
            <a:r>
              <a:rPr lang="en-US" dirty="0" err="1" smtClean="0"/>
              <a:t>Microprofile</a:t>
            </a:r>
            <a:endParaRPr lang="en-US" dirty="0"/>
          </a:p>
        </p:txBody>
      </p:sp>
    </p:spTree>
    <p:extLst>
      <p:ext uri="{BB962C8B-B14F-4D97-AF65-F5344CB8AC3E}">
        <p14:creationId xmlns:p14="http://schemas.microsoft.com/office/powerpoint/2010/main" val="191489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4D5B18B-4C39-4CD1-ABAF-782D790923D9}"/>
              </a:ext>
            </a:extLst>
          </p:cNvPr>
          <p:cNvSpPr txBox="1">
            <a:spLocks/>
          </p:cNvSpPr>
          <p:nvPr/>
        </p:nvSpPr>
        <p:spPr>
          <a:xfrm>
            <a:off x="7897416" y="4724400"/>
            <a:ext cx="4294584" cy="685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b="1" dirty="0">
                <a:solidFill>
                  <a:srgbClr val="02A9F7"/>
                </a:solidFill>
                <a:latin typeface="Arial" panose="020B0604020202020204" pitchFamily="34" charset="0"/>
                <a:cs typeface="Arial" panose="020B0604020202020204" pitchFamily="34" charset="0"/>
              </a:rPr>
              <a:t>THANK YOU!</a:t>
            </a:r>
          </a:p>
        </p:txBody>
      </p:sp>
      <p:pic>
        <p:nvPicPr>
          <p:cNvPr id="7" name="Picture 6">
            <a:extLst>
              <a:ext uri="{FF2B5EF4-FFF2-40B4-BE49-F238E27FC236}">
                <a16:creationId xmlns:a16="http://schemas.microsoft.com/office/drawing/2014/main" id="{D7A4B994-740C-486D-824F-F961837CC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3399941" cy="914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752600"/>
            <a:ext cx="3874056" cy="3886200"/>
          </a:xfrm>
          <a:prstGeom prst="rect">
            <a:avLst/>
          </a:prstGeom>
        </p:spPr>
      </p:pic>
    </p:spTree>
    <p:extLst>
      <p:ext uri="{BB962C8B-B14F-4D97-AF65-F5344CB8AC3E}">
        <p14:creationId xmlns:p14="http://schemas.microsoft.com/office/powerpoint/2010/main" val="3358035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000"/>
              <a:t>JPMS: Current state</a:t>
            </a:r>
          </a:p>
        </p:txBody>
      </p:sp>
      <p:sp>
        <p:nvSpPr>
          <p:cNvPr id="5" name="Text Placeholder 4"/>
          <p:cNvSpPr>
            <a:spLocks noGrp="1"/>
          </p:cNvSpPr>
          <p:nvPr>
            <p:ph type="body" sz="quarter" idx="11"/>
          </p:nvPr>
        </p:nvSpPr>
        <p:spPr>
          <a:xfrm>
            <a:off x="1752600" y="1874520"/>
            <a:ext cx="8065135" cy="734060"/>
          </a:xfrm>
        </p:spPr>
        <p:txBody>
          <a:bodyPr/>
          <a:lstStyle/>
          <a:p>
            <a:r>
              <a:rPr lang="en-US" sz="2600" b="1">
                <a:sym typeface="+mn-ea"/>
              </a:rPr>
              <a:t>Tool support</a:t>
            </a:r>
          </a:p>
          <a:p>
            <a:pPr marL="0" indent="0">
              <a:buFont typeface="Wingdings" panose="05000000000000000000" charset="0"/>
              <a:buNone/>
            </a:pPr>
            <a:endParaRPr lang="en-US" sz="2600"/>
          </a:p>
        </p:txBody>
      </p:sp>
      <p:sp>
        <p:nvSpPr>
          <p:cNvPr id="7" name="Text Placeholder 4"/>
          <p:cNvSpPr>
            <a:spLocks noGrp="1"/>
          </p:cNvSpPr>
          <p:nvPr/>
        </p:nvSpPr>
        <p:spPr>
          <a:xfrm>
            <a:off x="1752600" y="5362575"/>
            <a:ext cx="5760085" cy="129349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Developer adoption</a:t>
            </a:r>
          </a:p>
        </p:txBody>
      </p:sp>
      <p:sp>
        <p:nvSpPr>
          <p:cNvPr id="10" name="Text Placeholder 4"/>
          <p:cNvSpPr>
            <a:spLocks noGrp="1"/>
          </p:cNvSpPr>
          <p:nvPr/>
        </p:nvSpPr>
        <p:spPr>
          <a:xfrm>
            <a:off x="1752600" y="3469005"/>
            <a:ext cx="6152515" cy="81661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a:t>Framework &amp; library adoption</a:t>
            </a:r>
          </a:p>
        </p:txBody>
      </p:sp>
      <p:sp>
        <p:nvSpPr>
          <p:cNvPr id="14" name="Text Placeholder 4"/>
          <p:cNvSpPr>
            <a:spLocks noGrp="1"/>
          </p:cNvSpPr>
          <p:nvPr/>
        </p:nvSpPr>
        <p:spPr>
          <a:xfrm>
            <a:off x="2032000" y="2344420"/>
            <a:ext cx="2355215"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Maven</a:t>
            </a:r>
          </a:p>
          <a:p>
            <a:pPr>
              <a:buFont typeface="Wingdings" panose="05000000000000000000" charset="0"/>
              <a:buChar char="ü"/>
            </a:pPr>
            <a:r>
              <a:rPr lang="en-US" sz="2600"/>
              <a:t> Gradle</a:t>
            </a:r>
          </a:p>
        </p:txBody>
      </p:sp>
      <p:sp>
        <p:nvSpPr>
          <p:cNvPr id="15" name="Text Placeholder 4"/>
          <p:cNvSpPr>
            <a:spLocks noGrp="1"/>
          </p:cNvSpPr>
          <p:nvPr/>
        </p:nvSpPr>
        <p:spPr>
          <a:xfrm>
            <a:off x="3700145" y="2344420"/>
            <a:ext cx="198247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Eclipse</a:t>
            </a:r>
          </a:p>
          <a:p>
            <a:pPr>
              <a:buFont typeface="Wingdings" panose="05000000000000000000" charset="0"/>
              <a:buChar char="ü"/>
            </a:pPr>
            <a:r>
              <a:rPr lang="en-US" sz="2600"/>
              <a:t> IntelliJ</a:t>
            </a:r>
          </a:p>
        </p:txBody>
      </p:sp>
      <p:sp>
        <p:nvSpPr>
          <p:cNvPr id="16" name="Text Placeholder 4"/>
          <p:cNvSpPr>
            <a:spLocks noGrp="1"/>
          </p:cNvSpPr>
          <p:nvPr/>
        </p:nvSpPr>
        <p:spPr>
          <a:xfrm>
            <a:off x="2065655" y="4026535"/>
            <a:ext cx="3920490" cy="734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A9F7"/>
              </a:buClr>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en-US" sz="2600"/>
              <a:t> Multi Java Version</a:t>
            </a:r>
          </a:p>
          <a:p>
            <a:pPr>
              <a:buFont typeface="Wingdings" panose="05000000000000000000" charset="0"/>
              <a:buChar char="ü"/>
            </a:pPr>
            <a:r>
              <a:rPr lang="en-US" sz="2600"/>
              <a:t> Spring, ...</a:t>
            </a:r>
          </a:p>
        </p:txBody>
      </p:sp>
      <p:pic>
        <p:nvPicPr>
          <p:cNvPr id="2" name="Picture 1" descr="chart_1"/>
          <p:cNvPicPr>
            <a:picLocks noChangeAspect="1"/>
          </p:cNvPicPr>
          <p:nvPr/>
        </p:nvPicPr>
        <p:blipFill>
          <a:blip r:embed="rId2"/>
          <a:stretch>
            <a:fillRect/>
          </a:stretch>
        </p:blipFill>
        <p:spPr>
          <a:xfrm>
            <a:off x="7076440" y="1954530"/>
            <a:ext cx="1352550" cy="1123950"/>
          </a:xfrm>
          <a:prstGeom prst="rect">
            <a:avLst/>
          </a:prstGeom>
        </p:spPr>
      </p:pic>
      <p:pic>
        <p:nvPicPr>
          <p:cNvPr id="3" name="Picture 2" descr="chart_2"/>
          <p:cNvPicPr>
            <a:picLocks noChangeAspect="1"/>
          </p:cNvPicPr>
          <p:nvPr/>
        </p:nvPicPr>
        <p:blipFill>
          <a:blip r:embed="rId3"/>
          <a:stretch>
            <a:fillRect/>
          </a:stretch>
        </p:blipFill>
        <p:spPr>
          <a:xfrm>
            <a:off x="7098030" y="3314700"/>
            <a:ext cx="1352550" cy="1143000"/>
          </a:xfrm>
          <a:prstGeom prst="rect">
            <a:avLst/>
          </a:prstGeom>
        </p:spPr>
      </p:pic>
      <p:pic>
        <p:nvPicPr>
          <p:cNvPr id="6" name="Picture 5" descr="chart_3"/>
          <p:cNvPicPr>
            <a:picLocks noChangeAspect="1"/>
          </p:cNvPicPr>
          <p:nvPr/>
        </p:nvPicPr>
        <p:blipFill>
          <a:blip r:embed="rId4"/>
          <a:stretch>
            <a:fillRect/>
          </a:stretch>
        </p:blipFill>
        <p:spPr>
          <a:xfrm>
            <a:off x="7057390" y="4760595"/>
            <a:ext cx="1371600" cy="1114425"/>
          </a:xfrm>
          <a:prstGeom prst="rect">
            <a:avLst/>
          </a:prstGeom>
        </p:spPr>
      </p:pic>
    </p:spTree>
    <p:extLst>
      <p:ext uri="{BB962C8B-B14F-4D97-AF65-F5344CB8AC3E}">
        <p14:creationId xmlns:p14="http://schemas.microsoft.com/office/powerpoint/2010/main" val="199844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r"/>
            <a:r>
              <a:rPr lang="en-US"/>
              <a:t>  JPMS: Module overview      </a:t>
            </a:r>
          </a:p>
        </p:txBody>
      </p:sp>
      <p:sp>
        <p:nvSpPr>
          <p:cNvPr id="9" name="Content Placeholder 8"/>
          <p:cNvSpPr>
            <a:spLocks noGrp="1"/>
          </p:cNvSpPr>
          <p:nvPr>
            <p:ph sz="quarter" idx="11"/>
          </p:nvPr>
        </p:nvSpPr>
        <p:spPr>
          <a:xfrm>
            <a:off x="6986905" y="1885315"/>
            <a:ext cx="4114800" cy="487680"/>
          </a:xfrm>
        </p:spPr>
        <p:txBody>
          <a:bodyPr/>
          <a:lstStyle/>
          <a:p>
            <a:r>
              <a:rPr lang="en-US" sz="2400" b="1">
                <a:solidFill>
                  <a:srgbClr val="FF0000"/>
                </a:solidFill>
              </a:rPr>
              <a:t>module-info.java</a:t>
            </a:r>
          </a:p>
        </p:txBody>
      </p:sp>
      <p:pic>
        <p:nvPicPr>
          <p:cNvPr id="13" name="Content Placeholder 1"/>
          <p:cNvPicPr>
            <a:picLocks noGrp="1" noChangeAspect="1"/>
          </p:cNvPicPr>
          <p:nvPr>
            <p:ph type="pic" sz="quarter" idx="12"/>
          </p:nvPr>
        </p:nvPicPr>
        <p:blipFill>
          <a:blip r:embed="rId3"/>
          <a:stretch>
            <a:fillRect/>
          </a:stretch>
        </p:blipFill>
        <p:spPr>
          <a:xfrm>
            <a:off x="5721350" y="2449195"/>
            <a:ext cx="6082665" cy="338518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59385" y="2609850"/>
            <a:ext cx="5065395" cy="2911475"/>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159385" y="2106295"/>
            <a:ext cx="2269490" cy="438150"/>
          </a:xfrm>
          <a:prstGeom prst="rect">
            <a:avLst/>
          </a:prstGeom>
        </p:spPr>
      </p:pic>
    </p:spTree>
    <p:extLst>
      <p:ext uri="{BB962C8B-B14F-4D97-AF65-F5344CB8AC3E}">
        <p14:creationId xmlns:p14="http://schemas.microsoft.com/office/powerpoint/2010/main" val="2394659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JPMS: Declaration</a:t>
            </a:r>
          </a:p>
        </p:txBody>
      </p:sp>
      <p:pic>
        <p:nvPicPr>
          <p:cNvPr id="11" name="Content Placeholder 3"/>
          <p:cNvPicPr>
            <a:picLocks noGrp="1" noChangeAspect="1"/>
          </p:cNvPicPr>
          <p:nvPr>
            <p:ph type="pic" sz="quarter" idx="12"/>
          </p:nvPr>
        </p:nvPicPr>
        <p:blipFill>
          <a:blip r:embed="rId2"/>
          <a:stretch>
            <a:fillRect/>
          </a:stretch>
        </p:blipFill>
        <p:spPr>
          <a:xfrm>
            <a:off x="1465580" y="1400810"/>
            <a:ext cx="9260840" cy="3554095"/>
          </a:xfrm>
          <a:prstGeom prst="rect">
            <a:avLst/>
          </a:prstGeom>
        </p:spPr>
      </p:pic>
      <p:pic>
        <p:nvPicPr>
          <p:cNvPr id="13" name="Picture 12"/>
          <p:cNvPicPr>
            <a:picLocks noChangeAspect="1"/>
          </p:cNvPicPr>
          <p:nvPr/>
        </p:nvPicPr>
        <p:blipFill>
          <a:blip r:embed="rId3"/>
          <a:stretch>
            <a:fillRect/>
          </a:stretch>
        </p:blipFill>
        <p:spPr>
          <a:xfrm>
            <a:off x="2282190" y="5078730"/>
            <a:ext cx="4521200" cy="1404620"/>
          </a:xfrm>
          <a:prstGeom prst="rect">
            <a:avLst/>
          </a:prstGeom>
        </p:spPr>
      </p:pic>
      <p:pic>
        <p:nvPicPr>
          <p:cNvPr id="14" name="Picture 13"/>
          <p:cNvPicPr>
            <a:picLocks noChangeAspect="1"/>
          </p:cNvPicPr>
          <p:nvPr/>
        </p:nvPicPr>
        <p:blipFill>
          <a:blip r:embed="rId4"/>
          <a:stretch>
            <a:fillRect/>
          </a:stretch>
        </p:blipFill>
        <p:spPr>
          <a:xfrm>
            <a:off x="7496175" y="5078730"/>
            <a:ext cx="4295775" cy="1190625"/>
          </a:xfrm>
          <a:prstGeom prst="rect">
            <a:avLst/>
          </a:prstGeom>
        </p:spPr>
      </p:pic>
    </p:spTree>
    <p:extLst>
      <p:ext uri="{BB962C8B-B14F-4D97-AF65-F5344CB8AC3E}">
        <p14:creationId xmlns:p14="http://schemas.microsoft.com/office/powerpoint/2010/main" val="31823784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AAVN Master Slide">
  <a:themeElements>
    <a:clrScheme name="AAVN Presentation Theme Colors">
      <a:dk1>
        <a:srgbClr val="424242"/>
      </a:dk1>
      <a:lt1>
        <a:sysClr val="window" lastClr="FFFFFF"/>
      </a:lt1>
      <a:dk2>
        <a:srgbClr val="44546A"/>
      </a:dk2>
      <a:lt2>
        <a:srgbClr val="E7E6E6"/>
      </a:lt2>
      <a:accent1>
        <a:srgbClr val="02A9F7"/>
      </a:accent1>
      <a:accent2>
        <a:srgbClr val="424242"/>
      </a:accent2>
      <a:accent3>
        <a:srgbClr val="FF9900"/>
      </a:accent3>
      <a:accent4>
        <a:srgbClr val="FF4A1A"/>
      </a:accent4>
      <a:accent5>
        <a:srgbClr val="FFF02B"/>
      </a:accent5>
      <a:accent6>
        <a:srgbClr val="2ECC71"/>
      </a:accent6>
      <a:hlink>
        <a:srgbClr val="0563C1"/>
      </a:hlink>
      <a:folHlink>
        <a:srgbClr val="954F72"/>
      </a:folHlink>
    </a:clrScheme>
    <a:fontScheme name="AAVN Presentation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7191</TotalTime>
  <Words>2215</Words>
  <Application>Microsoft Office PowerPoint</Application>
  <PresentationFormat>Widescreen</PresentationFormat>
  <Paragraphs>489</Paragraphs>
  <Slides>65</Slides>
  <Notes>27</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6" baseType="lpstr">
      <vt:lpstr>Abadi MT Condensed Light</vt:lpstr>
      <vt:lpstr>Adobe Arabic</vt:lpstr>
      <vt:lpstr>Arial</vt:lpstr>
      <vt:lpstr>Calibri</vt:lpstr>
      <vt:lpstr>Courier</vt:lpstr>
      <vt:lpstr>Menlo</vt:lpstr>
      <vt:lpstr>Oswald</vt:lpstr>
      <vt:lpstr>raleway</vt:lpstr>
      <vt:lpstr>Wingdings</vt:lpstr>
      <vt:lpstr>AAVN Master Slide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JPMS: Module overview      </vt:lpstr>
      <vt:lpstr>JPMS: Declaration</vt:lpstr>
      <vt:lpstr>JPMS: Declaration</vt:lpstr>
      <vt:lpstr>JPMS: Declaration</vt:lpstr>
      <vt:lpstr>JPMS: Declaration</vt:lpstr>
      <vt:lpstr>JPMS: Module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vt:lpstr>
      <vt:lpstr>Benefits</vt:lpstr>
      <vt:lpstr>Benefits</vt:lpstr>
      <vt:lpstr>Benefits</vt:lpstr>
      <vt:lpstr>Benefits</vt:lpstr>
      <vt:lpstr>Benefits</vt:lpstr>
      <vt:lpstr>What is ELK?</vt:lpstr>
      <vt:lpstr>Logstash</vt:lpstr>
      <vt:lpstr>Elasticsearch</vt:lpstr>
      <vt:lpstr>Kibana</vt:lpstr>
      <vt:lpstr>Do more with our application </vt:lpstr>
      <vt:lpstr>PowerPoint Presentation</vt:lpstr>
      <vt:lpstr>Clean Code</vt:lpstr>
      <vt:lpstr>Another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axon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Luu</dc:creator>
  <cp:lastModifiedBy>An Doan Thuy</cp:lastModifiedBy>
  <cp:revision>468</cp:revision>
  <cp:lastPrinted>2019-11-14T07:21:29Z</cp:lastPrinted>
  <dcterms:created xsi:type="dcterms:W3CDTF">2017-11-06T06:55:16Z</dcterms:created>
  <dcterms:modified xsi:type="dcterms:W3CDTF">2019-11-19T06:49:11Z</dcterms:modified>
</cp:coreProperties>
</file>